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  <p:sldMasterId id="2147483869" r:id="rId2"/>
  </p:sldMasterIdLst>
  <p:sldIdLst>
    <p:sldId id="256" r:id="rId3"/>
    <p:sldId id="326" r:id="rId4"/>
    <p:sldId id="327" r:id="rId5"/>
    <p:sldId id="325" r:id="rId6"/>
    <p:sldId id="328" r:id="rId7"/>
    <p:sldId id="337" r:id="rId8"/>
    <p:sldId id="329" r:id="rId9"/>
    <p:sldId id="338" r:id="rId10"/>
    <p:sldId id="330" r:id="rId11"/>
    <p:sldId id="331" r:id="rId12"/>
    <p:sldId id="332" r:id="rId13"/>
    <p:sldId id="333" r:id="rId14"/>
    <p:sldId id="335" r:id="rId15"/>
    <p:sldId id="339" r:id="rId16"/>
    <p:sldId id="343" r:id="rId17"/>
    <p:sldId id="352" r:id="rId18"/>
    <p:sldId id="347" r:id="rId19"/>
    <p:sldId id="353" r:id="rId20"/>
    <p:sldId id="348" r:id="rId21"/>
    <p:sldId id="344" r:id="rId22"/>
    <p:sldId id="354" r:id="rId23"/>
    <p:sldId id="355" r:id="rId24"/>
    <p:sldId id="345" r:id="rId25"/>
    <p:sldId id="349" r:id="rId26"/>
    <p:sldId id="351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CC"/>
    <a:srgbClr val="6600FF"/>
    <a:srgbClr val="FF6600"/>
    <a:srgbClr val="CC3300"/>
    <a:srgbClr val="FF6699"/>
    <a:srgbClr val="FF99FF"/>
    <a:srgbClr val="CC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63" autoAdjust="0"/>
  </p:normalViewPr>
  <p:slideViewPr>
    <p:cSldViewPr>
      <p:cViewPr varScale="1">
        <p:scale>
          <a:sx n="59" d="100"/>
          <a:sy n="59" d="100"/>
        </p:scale>
        <p:origin x="-7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06/relationships/legacyDocTextInfo" Target="legacyDocTextInfo.bin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832104-7160-4A8C-9C6E-B95F1717FCA8}" type="datetimeFigureOut">
              <a:rPr lang="ru-RU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A2F2B-0799-486F-AEA2-D1B35A6E32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ED6ACE-ABC6-4BC1-B37C-7E469A722682}" type="datetimeFigureOut">
              <a:rPr lang="ru-RU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B3D54-4925-481E-8E7E-9A770D80A3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727033-030D-4744-AFAF-73C4A70B6913}" type="datetimeFigureOut">
              <a:rPr lang="ru-RU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61C6A-FF95-4E49-9157-42D9C9DA62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ирог 1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Овал 2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Кольцо 3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9607ED-91C7-4A2B-A0B1-26966371FA3F}" type="datetimeFigureOut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10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7F4389-10BF-487A-853A-A4DCC471C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ирог 4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Кольцо 6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Блок-схема: процесс 11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5B1352-2E95-43E6-9C65-2FDEA9DD016B}" type="datetimeFigureOut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14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7A4BBA-A40F-43D5-ACE6-0C058AE5B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E2A3C2-F133-4914-A301-3F05030CFEA2}" type="datetimeFigureOut">
              <a:rPr lang="ru-RU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451AC-CCE2-492C-92CB-D809913A81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A3C87E-5D24-42F5-8CCB-8900DE7161B4}" type="datetimeFigureOut">
              <a:rPr lang="ru-RU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93BE1-9CA6-44E6-8710-42741526FD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9E2183-23AF-4289-9461-24F78F3F7373}" type="datetimeFigureOut">
              <a:rPr lang="ru-RU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19C7C-AABF-4529-B146-646D0AE59C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F7AD7F-1820-441B-95F0-3193EC65CA1E}" type="datetimeFigureOut">
              <a:rPr lang="ru-RU"/>
              <a:pPr/>
              <a:t>27.01.2016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D9473-5BD7-4115-AA76-0C2DFA905B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6354F8-8EF5-465B-8433-8FD2DF89C542}" type="datetimeFigureOut">
              <a:rPr lang="ru-RU"/>
              <a:pPr/>
              <a:t>27.01.2016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66D21-8C40-45EB-A439-FED67E25FA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8B2D78-AA7E-4208-92B0-90209C6B2C20}" type="datetimeFigureOut">
              <a:rPr lang="ru-RU"/>
              <a:pPr/>
              <a:t>27.01.2016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BE945-018D-4C77-BA81-E138F4D33E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7FC679-BAD7-432F-9C5F-49B75614BCE3}" type="datetimeFigureOut">
              <a:rPr lang="ru-RU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6A46A-ED00-4F94-8053-ED8BA869E6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D05AE9-F160-4BFB-AA4D-13E2A98DB0AC}" type="datetimeFigureOut">
              <a:rPr lang="ru-RU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44D1E-D377-47F7-9769-A01BF7BCE2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B9F0BD31-F017-4899-9870-5CADAB3AC88A}" type="datetimeFigureOut">
              <a:rPr lang="ru-RU"/>
              <a:pPr/>
              <a:t>27.01.2016</a:t>
            </a:fld>
            <a:endParaRPr lang="ru-RU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1CE34C6-8FA4-4768-A6F9-D3251C71309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20000"/>
                <a:lumOff val="80000"/>
              </a:schemeClr>
            </a:gs>
            <a:gs pos="7001">
              <a:schemeClr val="accent4">
                <a:lumMod val="40000"/>
                <a:lumOff val="60000"/>
              </a:schemeClr>
            </a:gs>
            <a:gs pos="32001">
              <a:schemeClr val="bg1">
                <a:lumMod val="85000"/>
              </a:schemeClr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111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Дата 4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1546B38-D0EF-40DE-AEB0-FD252EDF0641}" type="datetimeFigureOut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FC2619B-24B4-42F8-90A6-106A96A8A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9.jpeg"/><Relationship Id="rId7" Type="http://schemas.openxmlformats.org/officeDocument/2006/relationships/hyperlink" Target="http://www.koza-de-reza.ru/images/stories/cityfashion/Parma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hyperlink" Target="http://russian.cri.cn/1281/2009/04/24/1s288073.htm" TargetMode="External"/><Relationship Id="rId4" Type="http://schemas.openxmlformats.org/officeDocument/2006/relationships/image" Target="http://fammeo.ru/images/articles/art1028-2.jpg" TargetMode="External"/><Relationship Id="rId9" Type="http://schemas.openxmlformats.org/officeDocument/2006/relationships/image" Target="http://www.koza-de-reza.ru/images/stories/cityfashion/Parma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5" Type="http://schemas.openxmlformats.org/officeDocument/2006/relationships/image" Target="http://fammeo.ru/images/articles/art1028-2.jpg" TargetMode="Externa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4.jpeg"/><Relationship Id="rId7" Type="http://schemas.openxmlformats.org/officeDocument/2006/relationships/hyperlink" Target="http://miladys.org/tri-stilya-biznes-ledi/" TargetMode="External"/><Relationship Id="rId2" Type="http://schemas.openxmlformats.org/officeDocument/2006/relationships/hyperlink" Target="http://wellconstruction.ru/konstr2/konstruirovanie-vorotnikov-pidzhachnogo-tipa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http://fammeo.ru/images/articles/art1028-2.jpg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hyperlink" Target="http://www.liveinternet.ru/tags/%E2%EE%F0%EE%F2%ED%E8%EA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http://fammeo.ru/images/articles/art1028-2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rubashka-na-zakaz.ru/" TargetMode="External"/><Relationship Id="rId13" Type="http://schemas.openxmlformats.org/officeDocument/2006/relationships/image" Target="http://club.season.ru/uploads/post-13235-1272137638_thumb.jpg" TargetMode="External"/><Relationship Id="rId3" Type="http://schemas.openxmlformats.org/officeDocument/2006/relationships/image" Target="../media/image32.jpeg"/><Relationship Id="rId7" Type="http://schemas.openxmlformats.org/officeDocument/2006/relationships/image" Target="http://modaiola.com/img/catalogue/thumb/017814.jpg" TargetMode="External"/><Relationship Id="rId12" Type="http://schemas.openxmlformats.org/officeDocument/2006/relationships/image" Target="../media/image35.jpeg"/><Relationship Id="rId2" Type="http://schemas.openxmlformats.org/officeDocument/2006/relationships/hyperlink" Target="http://www.newsewing.com/view_post.php?id=172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eg"/><Relationship Id="rId11" Type="http://schemas.openxmlformats.org/officeDocument/2006/relationships/hyperlink" Target="http://club.season.ru/index.php?act=Attach&amp;type=post&amp;id=102291" TargetMode="External"/><Relationship Id="rId5" Type="http://schemas.openxmlformats.org/officeDocument/2006/relationships/hyperlink" Target="http://modaiola.com/catalogue/index/cat/24/page/4" TargetMode="External"/><Relationship Id="rId10" Type="http://schemas.openxmlformats.org/officeDocument/2006/relationships/image" Target="http://rubashka-na-zakaz.ru/ladies/shirtGallery/68/81/ae50f499fbd0e280549d301725ac7a6a460d.jpg" TargetMode="External"/><Relationship Id="rId4" Type="http://schemas.openxmlformats.org/officeDocument/2006/relationships/image" Target="http://www.newsewing.com/files/konstr/collar_4/200.jpg" TargetMode="External"/><Relationship Id="rId9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7.png"/><Relationship Id="rId7" Type="http://schemas.openxmlformats.org/officeDocument/2006/relationships/hyperlink" Target="http://modaiola.com/catalogue/index/cat/24/page/4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11" Type="http://schemas.openxmlformats.org/officeDocument/2006/relationships/image" Target="http://i067.radikal.ru/1202/99/b1ffd551b985.png" TargetMode="External"/><Relationship Id="rId5" Type="http://schemas.openxmlformats.org/officeDocument/2006/relationships/image" Target="http://www.turneinfo.ru/uploads/posts/2012-01/plash-mango2012-02.jpg" TargetMode="External"/><Relationship Id="rId10" Type="http://schemas.openxmlformats.org/officeDocument/2006/relationships/image" Target="../media/image40.png"/><Relationship Id="rId4" Type="http://schemas.openxmlformats.org/officeDocument/2006/relationships/image" Target="../media/image38.jpeg"/><Relationship Id="rId9" Type="http://schemas.openxmlformats.org/officeDocument/2006/relationships/image" Target="http://modaiola.com/img/catalogue/thumb/017814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http://fammeo.ru/images/articles/art1028-2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fammeo.ru/images/articles/art1028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http://www.mirbonus.ru/wp-content/uploads/2011/11/Muzhskie-zimnie-kurtki-2011-2012.jpg" TargetMode="External"/><Relationship Id="rId3" Type="http://schemas.openxmlformats.org/officeDocument/2006/relationships/image" Target="http://fammeo.ru/images/articles/art1028-3.jpg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mirbonus.ru/view/9630" TargetMode="External"/><Relationship Id="rId11" Type="http://schemas.openxmlformats.org/officeDocument/2006/relationships/image" Target="../media/image7.jpeg"/><Relationship Id="rId5" Type="http://schemas.openxmlformats.org/officeDocument/2006/relationships/image" Target="http://www.we-dwoje.pl/files/Image/galerie/24638/galeria_we_dwoje_27.jpg" TargetMode="External"/><Relationship Id="rId10" Type="http://schemas.openxmlformats.org/officeDocument/2006/relationships/hyperlink" Target="http://modnonosim.blogspot.com/2011/11/blog-post_6773.html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02.olx.ru/ui/13/26/75/1298373487_169232175_1--2011-.jp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http://www.stranamam.ru/data/cache/2012feb/02/48/3623365_88797nothumb500.jpg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http://s018.radikal.ru/i525/1202/c0/780b9fa528f4.jpg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http://s002.radikal.ru/i198/1202/6e/10f4f1ddd98b.png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Grp="1"/>
          </p:cNvSpPr>
          <p:nvPr>
            <p:ph type="title" idx="4294967295"/>
          </p:nvPr>
        </p:nvSpPr>
        <p:spPr bwMode="auto">
          <a:xfrm>
            <a:off x="971550" y="2349500"/>
            <a:ext cx="7956550" cy="12954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10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Воротники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059113" y="358775"/>
            <a:ext cx="3997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Тема урока: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859338" y="4508500"/>
            <a:ext cx="3744912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ru-RU" b="1" dirty="0">
                <a:latin typeface="Arial" charset="0"/>
              </a:rPr>
              <a:t>Разработала: </a:t>
            </a:r>
          </a:p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ru-RU" b="1">
                <a:latin typeface="Arial" charset="0"/>
              </a:rPr>
              <a:t>преподаватель </a:t>
            </a:r>
            <a:r>
              <a:rPr lang="ru-RU" b="1" smtClean="0">
                <a:latin typeface="Arial" charset="0"/>
              </a:rPr>
              <a:t>специальных </a:t>
            </a:r>
            <a:r>
              <a:rPr lang="ru-RU" b="1" dirty="0">
                <a:latin typeface="Arial" charset="0"/>
              </a:rPr>
              <a:t>дисциплин швейного профиля </a:t>
            </a:r>
          </a:p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ru-RU" b="1" dirty="0">
                <a:solidFill>
                  <a:srgbClr val="009900"/>
                </a:solidFill>
                <a:latin typeface="Arial" charset="0"/>
              </a:rPr>
              <a:t>Харченко Марина </a:t>
            </a:r>
            <a:r>
              <a:rPr lang="ru-RU" b="1" dirty="0" err="1">
                <a:solidFill>
                  <a:srgbClr val="009900"/>
                </a:solidFill>
                <a:latin typeface="Arial" charset="0"/>
              </a:rPr>
              <a:t>Казакбаевна</a:t>
            </a:r>
            <a:endParaRPr lang="ru-RU" b="1" dirty="0">
              <a:solidFill>
                <a:srgbClr val="0099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403350" y="0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44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3.</a:t>
            </a:r>
            <a:r>
              <a:rPr lang="ru-RU" sz="4400" b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ru-RU" sz="44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По форме</a:t>
            </a:r>
          </a:p>
        </p:txBody>
      </p:sp>
      <p:sp>
        <p:nvSpPr>
          <p:cNvPr id="98307" name="Rectangle 3"/>
          <p:cNvSpPr>
            <a:spLocks noGrp="1"/>
          </p:cNvSpPr>
          <p:nvPr>
            <p:ph type="body" idx="4294967295"/>
          </p:nvPr>
        </p:nvSpPr>
        <p:spPr>
          <a:xfrm>
            <a:off x="4787900" y="5300663"/>
            <a:ext cx="2705100" cy="757237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000" b="1" smtClean="0">
                <a:solidFill>
                  <a:srgbClr val="FF0066"/>
                </a:solidFill>
                <a:latin typeface="Arial" charset="0"/>
              </a:rPr>
              <a:t>Стоячие</a:t>
            </a:r>
          </a:p>
        </p:txBody>
      </p:sp>
      <p:pic>
        <p:nvPicPr>
          <p:cNvPr id="98308" name="Picture 2"/>
          <p:cNvPicPr>
            <a:picLocks noChangeAspect="1" noChangeArrowheads="1"/>
          </p:cNvPicPr>
          <p:nvPr/>
        </p:nvPicPr>
        <p:blipFill>
          <a:blip r:embed="rId2" cstate="print"/>
          <a:srcRect l="12242" r="10493"/>
          <a:stretch>
            <a:fillRect/>
          </a:stretch>
        </p:blipFill>
        <p:spPr bwMode="auto">
          <a:xfrm>
            <a:off x="5003800" y="1412875"/>
            <a:ext cx="2879725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5" descr="Виды воротников"/>
          <p:cNvPicPr>
            <a:picLocks noChangeAspect="1" noChangeArrowheads="1"/>
          </p:cNvPicPr>
          <p:nvPr/>
        </p:nvPicPr>
        <p:blipFill>
          <a:blip r:embed="rId3" r:link="rId4" cstate="print"/>
          <a:srcRect l="7660" t="7951" r="69362" b="81380"/>
          <a:stretch>
            <a:fillRect/>
          </a:stretch>
        </p:blipFill>
        <p:spPr bwMode="auto">
          <a:xfrm>
            <a:off x="4140200" y="3500438"/>
            <a:ext cx="2808288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0" name="Picture 6" descr="Виды воротников"/>
          <p:cNvPicPr>
            <a:picLocks noChangeAspect="1" noChangeArrowheads="1"/>
          </p:cNvPicPr>
          <p:nvPr/>
        </p:nvPicPr>
        <p:blipFill>
          <a:blip r:embed="rId3" r:link="rId4" cstate="print"/>
          <a:srcRect l="71489" t="29610" r="2979" b="57536"/>
          <a:stretch>
            <a:fillRect/>
          </a:stretch>
        </p:blipFill>
        <p:spPr bwMode="auto">
          <a:xfrm>
            <a:off x="6478588" y="3429000"/>
            <a:ext cx="266541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2" name="Picture 8" descr="crirus09041707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lum bright="6000"/>
          </a:blip>
          <a:srcRect l="13658" r="4453" b="18465"/>
          <a:stretch>
            <a:fillRect/>
          </a:stretch>
        </p:blipFill>
        <p:spPr bwMode="auto">
          <a:xfrm rot="507801">
            <a:off x="2339975" y="1052513"/>
            <a:ext cx="2160588" cy="309562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8313" name="Picture 9" descr="http://www.koza-de-reza.ru/images/stories/cityfashion/Parma.JPG">
            <a:hlinkClick r:id="rId7"/>
          </p:cNvPr>
          <p:cNvPicPr>
            <a:picLocks noChangeAspect="1" noChangeArrowheads="1"/>
          </p:cNvPicPr>
          <p:nvPr/>
        </p:nvPicPr>
        <p:blipFill>
          <a:blip r:embed="rId8" r:link="rId9" cstate="print"/>
          <a:srcRect l="25441" t="14063" r="5730" b="29688"/>
          <a:stretch>
            <a:fillRect/>
          </a:stretch>
        </p:blipFill>
        <p:spPr bwMode="auto">
          <a:xfrm rot="-733879">
            <a:off x="1187450" y="3429000"/>
            <a:ext cx="2417763" cy="3141663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042988" y="0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44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3.</a:t>
            </a:r>
            <a:r>
              <a:rPr lang="ru-RU" sz="4400" b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ru-RU" sz="44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По форме</a:t>
            </a:r>
          </a:p>
        </p:txBody>
      </p:sp>
      <p:sp>
        <p:nvSpPr>
          <p:cNvPr id="105475" name="Rectangle 3"/>
          <p:cNvSpPr>
            <a:spLocks noGrp="1"/>
          </p:cNvSpPr>
          <p:nvPr>
            <p:ph type="body" idx="4294967295"/>
          </p:nvPr>
        </p:nvSpPr>
        <p:spPr>
          <a:xfrm>
            <a:off x="2771775" y="5589588"/>
            <a:ext cx="4537075" cy="8286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4000" b="1" smtClean="0">
                <a:solidFill>
                  <a:srgbClr val="FF0066"/>
                </a:solidFill>
                <a:latin typeface="Arial" charset="0"/>
              </a:rPr>
              <a:t>Плосколежащие</a:t>
            </a:r>
          </a:p>
        </p:txBody>
      </p:sp>
      <p:pic>
        <p:nvPicPr>
          <p:cNvPr id="105480" name="Picture 8" descr=" шитье выкройки, матросский воротник"/>
          <p:cNvPicPr>
            <a:picLocks noChangeAspect="1" noChangeArrowheads="1"/>
          </p:cNvPicPr>
          <p:nvPr/>
        </p:nvPicPr>
        <p:blipFill>
          <a:blip r:embed="rId2" cstate="print"/>
          <a:srcRect l="26154" r="25435" b="42810"/>
          <a:stretch>
            <a:fillRect/>
          </a:stretch>
        </p:blipFill>
        <p:spPr bwMode="auto">
          <a:xfrm rot="-233294">
            <a:off x="1331913" y="1484313"/>
            <a:ext cx="2217737" cy="3743325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105482" name="Picture 10" descr="712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 l="2747" r="14163"/>
          <a:stretch>
            <a:fillRect/>
          </a:stretch>
        </p:blipFill>
        <p:spPr bwMode="auto">
          <a:xfrm rot="234361">
            <a:off x="6372225" y="1484313"/>
            <a:ext cx="2386013" cy="3817937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105483" name="Picture 11" descr="Виды воротников"/>
          <p:cNvPicPr>
            <a:picLocks noChangeAspect="1" noChangeArrowheads="1"/>
          </p:cNvPicPr>
          <p:nvPr/>
        </p:nvPicPr>
        <p:blipFill>
          <a:blip r:embed="rId4" r:link="rId5" cstate="print">
            <a:lum bright="-12000" contrast="6000"/>
          </a:blip>
          <a:srcRect l="50212" t="50793" r="24255" b="32655"/>
          <a:stretch>
            <a:fillRect/>
          </a:stretch>
        </p:blipFill>
        <p:spPr bwMode="auto">
          <a:xfrm>
            <a:off x="3779838" y="2133600"/>
            <a:ext cx="2376487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403350" y="0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44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3.</a:t>
            </a:r>
            <a:r>
              <a:rPr lang="ru-RU" sz="4400" b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ru-RU" sz="44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По форме</a:t>
            </a:r>
          </a:p>
        </p:txBody>
      </p:sp>
      <p:sp>
        <p:nvSpPr>
          <p:cNvPr id="106499" name="Rectangle 3"/>
          <p:cNvSpPr>
            <a:spLocks noGrp="1"/>
          </p:cNvSpPr>
          <p:nvPr>
            <p:ph type="body" idx="4294967295"/>
          </p:nvPr>
        </p:nvSpPr>
        <p:spPr>
          <a:xfrm>
            <a:off x="1042988" y="5949950"/>
            <a:ext cx="4968875" cy="4699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000" b="1" smtClean="0">
                <a:solidFill>
                  <a:srgbClr val="FF0066"/>
                </a:solidFill>
                <a:latin typeface="Arial" charset="0"/>
              </a:rPr>
              <a:t>Пиджачные</a:t>
            </a:r>
            <a:r>
              <a:rPr lang="ru-RU" sz="4000" b="1" smtClean="0">
                <a:solidFill>
                  <a:srgbClr val="CC0099"/>
                </a:solidFill>
                <a:latin typeface="Arial" charset="0"/>
              </a:rPr>
              <a:t> </a:t>
            </a:r>
            <a:r>
              <a:rPr lang="ru-RU" sz="4000" b="1" smtClean="0">
                <a:latin typeface="Corbel" pitchFamily="34" charset="0"/>
              </a:rPr>
              <a:t> </a:t>
            </a:r>
          </a:p>
        </p:txBody>
      </p:sp>
      <p:pic>
        <p:nvPicPr>
          <p:cNvPr id="106509" name="Picture 13" descr="Kost1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 l="9660" r="15712" b="5107"/>
          <a:stretch>
            <a:fillRect/>
          </a:stretch>
        </p:blipFill>
        <p:spPr bwMode="auto">
          <a:xfrm rot="-274801">
            <a:off x="1331913" y="1125538"/>
            <a:ext cx="1887537" cy="3455987"/>
          </a:xfrm>
          <a:prstGeom prst="rect">
            <a:avLst/>
          </a:prstGeom>
          <a:noFill/>
          <a:ln w="9525">
            <a:solidFill>
              <a:srgbClr val="9966FF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6511" name="Picture 15" descr="Ralf"/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 l="27333" r="4625" b="14403"/>
          <a:stretch>
            <a:fillRect/>
          </a:stretch>
        </p:blipFill>
        <p:spPr bwMode="auto">
          <a:xfrm rot="675695">
            <a:off x="2916238" y="2060575"/>
            <a:ext cx="2032000" cy="3527425"/>
          </a:xfrm>
          <a:prstGeom prst="rect">
            <a:avLst/>
          </a:prstGeom>
          <a:noFill/>
          <a:ln w="9525">
            <a:solidFill>
              <a:srgbClr val="3399FF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6512" name="Picture 16" descr="Виды воротников"/>
          <p:cNvPicPr>
            <a:picLocks noChangeAspect="1" noChangeArrowheads="1"/>
          </p:cNvPicPr>
          <p:nvPr/>
        </p:nvPicPr>
        <p:blipFill>
          <a:blip r:embed="rId5" r:link="rId6" cstate="print">
            <a:lum bright="-6000"/>
          </a:blip>
          <a:srcRect l="76596" t="50261" r="5531" b="33873"/>
          <a:stretch>
            <a:fillRect/>
          </a:stretch>
        </p:blipFill>
        <p:spPr bwMode="auto">
          <a:xfrm>
            <a:off x="6156325" y="908050"/>
            <a:ext cx="208756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14" name="Picture 18" descr="8d8e4999b6b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725" y="3068638"/>
            <a:ext cx="3600450" cy="3006725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0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0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10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10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187450" y="0"/>
            <a:ext cx="7499350" cy="83661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44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3.</a:t>
            </a:r>
            <a:r>
              <a:rPr lang="ru-RU" sz="4400" b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ru-RU" sz="44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По форме</a:t>
            </a:r>
          </a:p>
        </p:txBody>
      </p:sp>
      <p:sp>
        <p:nvSpPr>
          <p:cNvPr id="109571" name="Rectangle 3"/>
          <p:cNvSpPr>
            <a:spLocks noGrp="1"/>
          </p:cNvSpPr>
          <p:nvPr>
            <p:ph type="body" idx="4294967295"/>
          </p:nvPr>
        </p:nvSpPr>
        <p:spPr>
          <a:xfrm>
            <a:off x="5292725" y="5734050"/>
            <a:ext cx="3851275" cy="5413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4000" b="1" smtClean="0">
                <a:solidFill>
                  <a:srgbClr val="FF0066"/>
                </a:solidFill>
                <a:latin typeface="Arial" charset="0"/>
              </a:rPr>
              <a:t>Фантазийные</a:t>
            </a:r>
            <a:r>
              <a:rPr lang="ru-RU" sz="3600" smtClean="0">
                <a:solidFill>
                  <a:srgbClr val="FF0066"/>
                </a:solidFill>
                <a:latin typeface="Arial" charset="0"/>
              </a:rPr>
              <a:t> </a:t>
            </a:r>
          </a:p>
        </p:txBody>
      </p:sp>
      <p:pic>
        <p:nvPicPr>
          <p:cNvPr id="109573" name="Picture 5" descr="80363597_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9476" t="27350" r="4951" b="8916"/>
          <a:stretch>
            <a:fillRect/>
          </a:stretch>
        </p:blipFill>
        <p:spPr bwMode="auto">
          <a:xfrm>
            <a:off x="3779838" y="1052513"/>
            <a:ext cx="2519362" cy="2519362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9576" name="Picture 8" descr="post-12647-1273916300_thum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40356">
            <a:off x="6659563" y="981075"/>
            <a:ext cx="2143125" cy="28575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9578" name="Picture 10" descr="post-12647-1273950025_thumb"/>
          <p:cNvPicPr>
            <a:picLocks noChangeAspect="1" noChangeArrowheads="1"/>
          </p:cNvPicPr>
          <p:nvPr/>
        </p:nvPicPr>
        <p:blipFill>
          <a:blip r:embed="rId5" cstate="print">
            <a:lum bright="6000"/>
          </a:blip>
          <a:srcRect/>
          <a:stretch>
            <a:fillRect/>
          </a:stretch>
        </p:blipFill>
        <p:spPr bwMode="auto">
          <a:xfrm rot="-319155">
            <a:off x="1403350" y="1052513"/>
            <a:ext cx="2133600" cy="2592387"/>
          </a:xfrm>
          <a:prstGeom prst="rect">
            <a:avLst/>
          </a:prstGeom>
          <a:noFill/>
          <a:ln w="9525">
            <a:solidFill>
              <a:srgbClr val="666699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9580" name="Picture 12" descr="1d5eb097b531"/>
          <p:cNvPicPr>
            <a:picLocks noChangeAspect="1" noChangeArrowheads="1"/>
          </p:cNvPicPr>
          <p:nvPr/>
        </p:nvPicPr>
        <p:blipFill>
          <a:blip r:embed="rId6" cstate="print"/>
          <a:srcRect l="20563" t="13506" r="15620" b="25230"/>
          <a:stretch>
            <a:fillRect/>
          </a:stretch>
        </p:blipFill>
        <p:spPr bwMode="auto">
          <a:xfrm>
            <a:off x="3203575" y="3860800"/>
            <a:ext cx="2149475" cy="2590800"/>
          </a:xfrm>
          <a:prstGeom prst="rect">
            <a:avLst/>
          </a:prstGeom>
          <a:noFill/>
          <a:ln w="9525">
            <a:solidFill>
              <a:srgbClr val="9999FF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9586" name="Picture 18" descr="gallery_1562_329_55478"/>
          <p:cNvPicPr>
            <a:picLocks noChangeAspect="1" noChangeArrowheads="1"/>
          </p:cNvPicPr>
          <p:nvPr/>
        </p:nvPicPr>
        <p:blipFill>
          <a:blip r:embed="rId7" cstate="print"/>
          <a:srcRect l="4677" t="987" b="17809"/>
          <a:stretch>
            <a:fillRect/>
          </a:stretch>
        </p:blipFill>
        <p:spPr bwMode="auto">
          <a:xfrm>
            <a:off x="900113" y="3789363"/>
            <a:ext cx="2066925" cy="2590800"/>
          </a:xfrm>
          <a:prstGeom prst="rect">
            <a:avLst/>
          </a:prstGeom>
          <a:noFill/>
          <a:ln w="9525">
            <a:solidFill>
              <a:srgbClr val="666699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9588" name="Picture 20" descr="Виды воротников"/>
          <p:cNvPicPr>
            <a:picLocks noChangeAspect="1" noChangeArrowheads="1"/>
          </p:cNvPicPr>
          <p:nvPr/>
        </p:nvPicPr>
        <p:blipFill>
          <a:blip r:embed="rId8" r:link="rId9" cstate="print"/>
          <a:srcRect l="28227" t="73529" r="52736" b="7828"/>
          <a:stretch>
            <a:fillRect/>
          </a:stretch>
        </p:blipFill>
        <p:spPr bwMode="auto">
          <a:xfrm>
            <a:off x="5940425" y="4005263"/>
            <a:ext cx="165735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0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09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455738" y="284163"/>
            <a:ext cx="7300912" cy="107791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44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3.</a:t>
            </a:r>
            <a:r>
              <a:rPr lang="ru-RU" sz="4400" b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ru-RU" sz="44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По форме</a:t>
            </a:r>
            <a:r>
              <a:rPr lang="ru-RU" sz="4400" b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воротники </a:t>
            </a:r>
            <a:r>
              <a:rPr lang="ru-RU" sz="44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бывают:</a:t>
            </a:r>
          </a:p>
        </p:txBody>
      </p:sp>
      <p:sp>
        <p:nvSpPr>
          <p:cNvPr id="119811" name="Rectangle 3"/>
          <p:cNvSpPr>
            <a:spLocks noGrp="1"/>
          </p:cNvSpPr>
          <p:nvPr>
            <p:ph type="body" idx="4294967295"/>
          </p:nvPr>
        </p:nvSpPr>
        <p:spPr>
          <a:xfrm>
            <a:off x="1187450" y="1700213"/>
            <a:ext cx="7499350" cy="4800600"/>
          </a:xfrm>
        </p:spPr>
        <p:txBody>
          <a:bodyPr/>
          <a:lstStyle/>
          <a:p>
            <a:pPr eaLnBrk="1" hangingPunct="1">
              <a:buClr>
                <a:srgbClr val="009900"/>
              </a:buClr>
              <a:buFont typeface="Wingdings" pitchFamily="2" charset="2"/>
              <a:buChar char="Ш"/>
            </a:pPr>
            <a:r>
              <a:rPr lang="ru-RU" sz="3600" b="1" smtClean="0">
                <a:solidFill>
                  <a:srgbClr val="FF0066"/>
                </a:solidFill>
                <a:latin typeface="Arial" charset="0"/>
              </a:rPr>
              <a:t> Отложные</a:t>
            </a:r>
          </a:p>
          <a:p>
            <a:pPr eaLnBrk="1" hangingPunct="1">
              <a:buClr>
                <a:srgbClr val="009900"/>
              </a:buClr>
              <a:buFont typeface="Wingdings" pitchFamily="2" charset="2"/>
              <a:buChar char="Ш"/>
            </a:pPr>
            <a:r>
              <a:rPr lang="ru-RU" sz="3600" b="1" smtClean="0">
                <a:solidFill>
                  <a:srgbClr val="FF0066"/>
                </a:solidFill>
                <a:latin typeface="Arial" charset="0"/>
              </a:rPr>
              <a:t> Стоячие </a:t>
            </a:r>
          </a:p>
          <a:p>
            <a:pPr eaLnBrk="1" hangingPunct="1">
              <a:buClr>
                <a:srgbClr val="009900"/>
              </a:buClr>
              <a:buFont typeface="Wingdings" pitchFamily="2" charset="2"/>
              <a:buChar char="Ш"/>
            </a:pPr>
            <a:r>
              <a:rPr lang="ru-RU" sz="3600" b="1" smtClean="0">
                <a:solidFill>
                  <a:srgbClr val="FF0066"/>
                </a:solidFill>
                <a:latin typeface="Arial" charset="0"/>
              </a:rPr>
              <a:t> Плосколежащие</a:t>
            </a:r>
          </a:p>
          <a:p>
            <a:pPr eaLnBrk="1" hangingPunct="1">
              <a:buClr>
                <a:srgbClr val="009900"/>
              </a:buClr>
              <a:buFont typeface="Wingdings" pitchFamily="2" charset="2"/>
              <a:buChar char="Ш"/>
            </a:pPr>
            <a:r>
              <a:rPr lang="ru-RU" sz="3600" b="1" smtClean="0">
                <a:solidFill>
                  <a:srgbClr val="FF0066"/>
                </a:solidFill>
                <a:latin typeface="Arial" charset="0"/>
              </a:rPr>
              <a:t> Пиджачные</a:t>
            </a:r>
          </a:p>
          <a:p>
            <a:pPr eaLnBrk="1" hangingPunct="1">
              <a:buClr>
                <a:srgbClr val="009900"/>
              </a:buClr>
              <a:buFont typeface="Wingdings" pitchFamily="2" charset="2"/>
              <a:buChar char="Ш"/>
            </a:pPr>
            <a:r>
              <a:rPr lang="ru-RU" sz="3600" b="1" smtClean="0">
                <a:solidFill>
                  <a:srgbClr val="FF0066"/>
                </a:solidFill>
                <a:latin typeface="Arial" charset="0"/>
              </a:rPr>
              <a:t> Фантазийные</a:t>
            </a:r>
            <a:r>
              <a:rPr lang="ru-RU" sz="3600" b="1" smtClean="0">
                <a:latin typeface="Corbel" pitchFamily="34" charset="0"/>
              </a:rPr>
              <a:t> </a:t>
            </a:r>
            <a:endParaRPr lang="ru-RU" sz="3600" b="1" smtClean="0">
              <a:solidFill>
                <a:srgbClr val="FF0066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116013" y="0"/>
            <a:ext cx="8027987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40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4</a:t>
            </a:r>
            <a:r>
              <a:rPr lang="en-US" sz="40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</a:t>
            </a:r>
            <a:r>
              <a:rPr lang="en-US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ru-RU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По форме среза отлёта</a:t>
            </a:r>
          </a:p>
        </p:txBody>
      </p:sp>
      <p:sp>
        <p:nvSpPr>
          <p:cNvPr id="251907" name="Rectangle 3"/>
          <p:cNvSpPr>
            <a:spLocks noGrp="1"/>
          </p:cNvSpPr>
          <p:nvPr>
            <p:ph type="body" idx="4294967295"/>
          </p:nvPr>
        </p:nvSpPr>
        <p:spPr>
          <a:xfrm>
            <a:off x="1403350" y="1412875"/>
            <a:ext cx="3281363" cy="757238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3600" b="1" smtClean="0">
                <a:solidFill>
                  <a:srgbClr val="990000"/>
                </a:solidFill>
                <a:latin typeface="Arial Black" pitchFamily="34" charset="0"/>
              </a:rPr>
              <a:t>Воротники апаш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sz="3600" b="1" smtClean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 flipH="1">
            <a:off x="2987675" y="765175"/>
            <a:ext cx="720725" cy="792163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6084888" y="765175"/>
            <a:ext cx="574675" cy="719138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1910" name="Rectangle 6"/>
          <p:cNvSpPr>
            <a:spLocks noChangeArrowheads="1"/>
          </p:cNvSpPr>
          <p:nvPr/>
        </p:nvSpPr>
        <p:spPr bwMode="auto">
          <a:xfrm>
            <a:off x="5435600" y="1341438"/>
            <a:ext cx="31019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3600" b="1">
                <a:solidFill>
                  <a:srgbClr val="990000"/>
                </a:solidFill>
              </a:rPr>
              <a:t>Воротники </a:t>
            </a:r>
          </a:p>
          <a:p>
            <a:pPr algn="ctr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3600" b="1">
                <a:solidFill>
                  <a:srgbClr val="990000"/>
                </a:solidFill>
              </a:rPr>
              <a:t>шаль</a:t>
            </a:r>
          </a:p>
        </p:txBody>
      </p:sp>
      <p:pic>
        <p:nvPicPr>
          <p:cNvPr id="251911" name="Picture 7" descr="Стояче-отложной воротник. Воротник шалевого типа или шалька.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235825" y="3644900"/>
            <a:ext cx="1706563" cy="28082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51912" name="Picture 8" descr="http://modaiola.com/img/catalogue/thumb/017814.jpg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1116013" y="2636838"/>
            <a:ext cx="2001837" cy="2663825"/>
          </a:xfrm>
          <a:prstGeom prst="rect">
            <a:avLst/>
          </a:prstGeom>
          <a:noFill/>
          <a:ln w="9525">
            <a:solidFill>
              <a:srgbClr val="FF66CC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51913" name="Picture 9" descr="http://rubashka-na-zakaz.ru/ladies/shirtGallery/68/81/ae50f499fbd0e280549d301725ac7a6a460d.jpg">
            <a:hlinkClick r:id="rId8"/>
          </p:cNvPr>
          <p:cNvPicPr>
            <a:picLocks noChangeAspect="1" noChangeArrowheads="1"/>
          </p:cNvPicPr>
          <p:nvPr/>
        </p:nvPicPr>
        <p:blipFill>
          <a:blip r:embed="rId9" r:link="rId10" cstate="print">
            <a:lum bright="-20000" contrast="40000"/>
          </a:blip>
          <a:srcRect l="24695" t="8736" r="15048" b="14458"/>
          <a:stretch>
            <a:fillRect/>
          </a:stretch>
        </p:blipFill>
        <p:spPr bwMode="auto">
          <a:xfrm>
            <a:off x="5292725" y="2781300"/>
            <a:ext cx="1860550" cy="2592388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51914" name="Picture 10" descr="Прикрепленное изображение">
            <a:hlinkClick r:id="rId11" tooltip="&quot;0056.jpg - Размер: 103.76 кб, Скачано: 188&quot;"/>
          </p:cNvPr>
          <p:cNvPicPr>
            <a:picLocks noChangeAspect="1" noChangeArrowheads="1"/>
          </p:cNvPicPr>
          <p:nvPr/>
        </p:nvPicPr>
        <p:blipFill>
          <a:blip r:embed="rId12" r:link="rId13" cstate="print"/>
          <a:srcRect b="23616"/>
          <a:stretch>
            <a:fillRect/>
          </a:stretch>
        </p:blipFill>
        <p:spPr bwMode="auto">
          <a:xfrm>
            <a:off x="3203575" y="3500438"/>
            <a:ext cx="1914525" cy="3024187"/>
          </a:xfrm>
          <a:prstGeom prst="rect">
            <a:avLst/>
          </a:prstGeom>
          <a:noFill/>
          <a:ln w="19050">
            <a:solidFill>
              <a:srgbClr val="FFCC99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1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1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51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1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116013" y="260350"/>
            <a:ext cx="7818437" cy="11430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40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4</a:t>
            </a:r>
            <a:r>
              <a:rPr lang="en-US" sz="40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</a:t>
            </a:r>
            <a:r>
              <a:rPr lang="en-US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ru-RU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По форме среза отлёта</a:t>
            </a:r>
          </a:p>
        </p:txBody>
      </p:sp>
      <p:sp>
        <p:nvSpPr>
          <p:cNvPr id="57347" name="Rectangle 3"/>
          <p:cNvSpPr>
            <a:spLocks noGrp="1"/>
          </p:cNvSpPr>
          <p:nvPr>
            <p:ph type="body" idx="4294967295"/>
          </p:nvPr>
        </p:nvSpPr>
        <p:spPr>
          <a:xfrm>
            <a:off x="1116013" y="2781300"/>
            <a:ext cx="3600450" cy="12255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600" b="1" smtClean="0">
                <a:solidFill>
                  <a:srgbClr val="990000"/>
                </a:solidFill>
                <a:latin typeface="Arial Black" pitchFamily="34" charset="0"/>
              </a:rPr>
              <a:t>Воротники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600" b="1" smtClean="0">
                <a:solidFill>
                  <a:srgbClr val="990000"/>
                </a:solidFill>
                <a:latin typeface="Arial Black" pitchFamily="34" charset="0"/>
              </a:rPr>
              <a:t>апаш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3600" smtClean="0">
              <a:latin typeface="Corbel" pitchFamily="34" charset="0"/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5508625" y="2781300"/>
            <a:ext cx="3097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990000"/>
                </a:solidFill>
              </a:rPr>
              <a:t>Воротники </a:t>
            </a:r>
          </a:p>
          <a:p>
            <a:pPr algn="ctr"/>
            <a:r>
              <a:rPr lang="ru-RU" sz="3600" b="1">
                <a:solidFill>
                  <a:srgbClr val="990000"/>
                </a:solidFill>
              </a:rPr>
              <a:t>шаль</a:t>
            </a:r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 flipH="1">
            <a:off x="2843213" y="1125538"/>
            <a:ext cx="576262" cy="1727200"/>
          </a:xfrm>
          <a:prstGeom prst="line">
            <a:avLst/>
          </a:prstGeom>
          <a:noFill/>
          <a:ln w="57150">
            <a:solidFill>
              <a:srgbClr val="FF66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6372225" y="1196975"/>
            <a:ext cx="720725" cy="1655763"/>
          </a:xfrm>
          <a:prstGeom prst="line">
            <a:avLst/>
          </a:prstGeom>
          <a:noFill/>
          <a:ln w="57150">
            <a:solidFill>
              <a:srgbClr val="FF66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3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3068638"/>
            <a:ext cx="1474788" cy="2043112"/>
          </a:xfrm>
          <a:prstGeom prst="rect">
            <a:avLst/>
          </a:prstGeom>
          <a:noFill/>
          <a:ln w="38100">
            <a:solidFill>
              <a:srgbClr val="FFCC99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5703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3068638"/>
            <a:ext cx="1438275" cy="1944687"/>
          </a:xfrm>
          <a:prstGeom prst="rect">
            <a:avLst/>
          </a:prstGeom>
          <a:noFill/>
          <a:ln w="28575">
            <a:solidFill>
              <a:srgbClr val="80808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5702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042988" y="0"/>
            <a:ext cx="7788275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40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5.</a:t>
            </a:r>
            <a:r>
              <a:rPr lang="ru-RU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40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По размеру (величине)</a:t>
            </a:r>
            <a:endParaRPr lang="ru-RU" sz="4000" b="1" smtClean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57027" name="Rectangle 3"/>
          <p:cNvSpPr>
            <a:spLocks noGrp="1"/>
          </p:cNvSpPr>
          <p:nvPr>
            <p:ph type="body" idx="4294967295"/>
          </p:nvPr>
        </p:nvSpPr>
        <p:spPr>
          <a:xfrm>
            <a:off x="1403350" y="1989138"/>
            <a:ext cx="2736850" cy="6127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b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Большие 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b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воротники</a:t>
            </a:r>
          </a:p>
        </p:txBody>
      </p:sp>
      <p:sp>
        <p:nvSpPr>
          <p:cNvPr id="257028" name="Rectangle 4"/>
          <p:cNvSpPr>
            <a:spLocks noChangeArrowheads="1"/>
          </p:cNvSpPr>
          <p:nvPr/>
        </p:nvSpPr>
        <p:spPr bwMode="auto">
          <a:xfrm>
            <a:off x="5292725" y="1916113"/>
            <a:ext cx="30956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Маленькие </a:t>
            </a:r>
          </a:p>
          <a:p>
            <a:pPr algn="ctr">
              <a:defRPr/>
            </a:pPr>
            <a:r>
              <a:rPr lang="ru-RU" sz="3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воротники</a:t>
            </a:r>
          </a:p>
        </p:txBody>
      </p:sp>
      <p:sp>
        <p:nvSpPr>
          <p:cNvPr id="20487" name="Line 5"/>
          <p:cNvSpPr>
            <a:spLocks noChangeShapeType="1"/>
          </p:cNvSpPr>
          <p:nvPr/>
        </p:nvSpPr>
        <p:spPr bwMode="auto">
          <a:xfrm flipH="1">
            <a:off x="2771775" y="836613"/>
            <a:ext cx="576263" cy="1223962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Line 6"/>
          <p:cNvSpPr>
            <a:spLocks noChangeShapeType="1"/>
          </p:cNvSpPr>
          <p:nvPr/>
        </p:nvSpPr>
        <p:spPr bwMode="auto">
          <a:xfrm>
            <a:off x="6516688" y="908050"/>
            <a:ext cx="287337" cy="1152525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57036" name="Picture 12" descr="http://www.turneinfo.ru/uploads/posts/2012-01/plash-mango2012-02.jpg"/>
          <p:cNvPicPr>
            <a:picLocks noChangeAspect="1" noChangeArrowheads="1"/>
          </p:cNvPicPr>
          <p:nvPr/>
        </p:nvPicPr>
        <p:blipFill>
          <a:blip r:embed="rId4" r:link="rId5" cstate="print"/>
          <a:srcRect l="3011" r="58559" b="35152"/>
          <a:stretch>
            <a:fillRect/>
          </a:stretch>
        </p:blipFill>
        <p:spPr bwMode="auto">
          <a:xfrm>
            <a:off x="2051050" y="3068638"/>
            <a:ext cx="1449388" cy="1943100"/>
          </a:xfrm>
          <a:prstGeom prst="rect">
            <a:avLst/>
          </a:prstGeom>
          <a:noFill/>
          <a:ln w="28575">
            <a:solidFill>
              <a:srgbClr val="FF9933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57031" name="Picture 7"/>
          <p:cNvPicPr>
            <a:picLocks noChangeAspect="1" noChangeArrowheads="1"/>
          </p:cNvPicPr>
          <p:nvPr/>
        </p:nvPicPr>
        <p:blipFill>
          <a:blip r:embed="rId6" cstate="print"/>
          <a:srcRect b="4350"/>
          <a:stretch>
            <a:fillRect/>
          </a:stretch>
        </p:blipFill>
        <p:spPr bwMode="auto">
          <a:xfrm>
            <a:off x="3348038" y="4365625"/>
            <a:ext cx="1477962" cy="2303463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57032" name="Picture 8" descr="http://modaiola.com/img/catalogue/thumb/017814.jpg">
            <a:hlinkClick r:id="rId7"/>
          </p:cNvPr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827088" y="4508500"/>
            <a:ext cx="1570037" cy="2089150"/>
          </a:xfrm>
          <a:prstGeom prst="rect">
            <a:avLst/>
          </a:prstGeom>
          <a:noFill/>
          <a:ln w="28575">
            <a:solidFill>
              <a:srgbClr val="FF66CC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57033" name="Picture 9" descr="http://i067.radikal.ru/1202/99/b1ffd551b985.png"/>
          <p:cNvPicPr>
            <a:picLocks noChangeAspect="1" noChangeArrowheads="1"/>
          </p:cNvPicPr>
          <p:nvPr/>
        </p:nvPicPr>
        <p:blipFill>
          <a:blip r:embed="rId10" r:link="rId11" cstate="print"/>
          <a:srcRect b="18916"/>
          <a:stretch>
            <a:fillRect/>
          </a:stretch>
        </p:blipFill>
        <p:spPr bwMode="auto">
          <a:xfrm>
            <a:off x="6300788" y="4581525"/>
            <a:ext cx="1389062" cy="2089150"/>
          </a:xfrm>
          <a:prstGeom prst="rect">
            <a:avLst/>
          </a:prstGeom>
          <a:noFill/>
          <a:ln w="28575">
            <a:solidFill>
              <a:srgbClr val="80808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57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57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57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257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25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257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257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257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042988" y="274638"/>
            <a:ext cx="7891462" cy="11430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40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5.</a:t>
            </a:r>
            <a:r>
              <a:rPr lang="ru-RU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40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По размеру (величине)</a:t>
            </a:r>
          </a:p>
        </p:txBody>
      </p:sp>
      <p:sp>
        <p:nvSpPr>
          <p:cNvPr id="58371" name="Rectangle 3"/>
          <p:cNvSpPr>
            <a:spLocks noGrp="1"/>
          </p:cNvSpPr>
          <p:nvPr>
            <p:ph type="body" idx="4294967295"/>
          </p:nvPr>
        </p:nvSpPr>
        <p:spPr>
          <a:xfrm>
            <a:off x="1476375" y="2636838"/>
            <a:ext cx="3097213" cy="148907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3600" b="1" smtClean="0">
                <a:solidFill>
                  <a:srgbClr val="990000"/>
                </a:solidFill>
                <a:latin typeface="Arial Black" pitchFamily="34" charset="0"/>
              </a:rPr>
              <a:t>Большие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3600" b="1" smtClean="0">
                <a:solidFill>
                  <a:srgbClr val="990000"/>
                </a:solidFill>
                <a:latin typeface="Arial Black" pitchFamily="34" charset="0"/>
              </a:rPr>
              <a:t>воротники</a:t>
            </a:r>
          </a:p>
          <a:p>
            <a:pPr>
              <a:buFont typeface="Wingdings 2" pitchFamily="18" charset="2"/>
              <a:buNone/>
            </a:pPr>
            <a:endParaRPr lang="ru-RU" smtClean="0">
              <a:latin typeface="Corbel" pitchFamily="34" charset="0"/>
            </a:endParaRPr>
          </a:p>
        </p:txBody>
      </p:sp>
      <p:sp>
        <p:nvSpPr>
          <p:cNvPr id="58372" name="Rectangle 4"/>
          <p:cNvSpPr>
            <a:spLocks/>
          </p:cNvSpPr>
          <p:nvPr/>
        </p:nvSpPr>
        <p:spPr bwMode="auto">
          <a:xfrm>
            <a:off x="5148263" y="2708275"/>
            <a:ext cx="3455987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 algn="ctr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3600" b="1">
                <a:solidFill>
                  <a:srgbClr val="990000"/>
                </a:solidFill>
              </a:rPr>
              <a:t>Маленькие </a:t>
            </a:r>
          </a:p>
          <a:p>
            <a:pPr marL="365125" indent="-282575" algn="ctr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3600" b="1">
                <a:solidFill>
                  <a:srgbClr val="990000"/>
                </a:solidFill>
              </a:rPr>
              <a:t>воротники</a:t>
            </a:r>
          </a:p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3200">
              <a:latin typeface="Corbel" pitchFamily="34" charset="0"/>
            </a:endParaRP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 flipH="1">
            <a:off x="3059113" y="1268413"/>
            <a:ext cx="360362" cy="1368425"/>
          </a:xfrm>
          <a:prstGeom prst="line">
            <a:avLst/>
          </a:prstGeom>
          <a:noFill/>
          <a:ln w="57150">
            <a:solidFill>
              <a:srgbClr val="FF66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6516688" y="1268413"/>
            <a:ext cx="215900" cy="1439862"/>
          </a:xfrm>
          <a:prstGeom prst="line">
            <a:avLst/>
          </a:prstGeom>
          <a:noFill/>
          <a:ln w="57150">
            <a:solidFill>
              <a:srgbClr val="FF66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2" name="Picture 4" descr="Виды воротников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r:link="rId3" cstate="print">
            <a:lum bright="-18000" contrast="24000"/>
          </a:blip>
          <a:srcRect l="2702" t="2190" r="4395" b="3946"/>
          <a:stretch>
            <a:fillRect/>
          </a:stretch>
        </p:blipFill>
        <p:spPr>
          <a:xfrm>
            <a:off x="1835150" y="593725"/>
            <a:ext cx="6048375" cy="6264275"/>
          </a:xfrm>
          <a:noFill/>
        </p:spPr>
      </p:pic>
      <p:sp>
        <p:nvSpPr>
          <p:cNvPr id="258053" name="Rectangle 5"/>
          <p:cNvSpPr>
            <a:spLocks noChangeArrowheads="1"/>
          </p:cNvSpPr>
          <p:nvPr/>
        </p:nvSpPr>
        <p:spPr bwMode="auto">
          <a:xfrm>
            <a:off x="1403350" y="0"/>
            <a:ext cx="7272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Разнообразие воротников</a:t>
            </a:r>
            <a:r>
              <a:rPr lang="ru-RU" sz="3600">
                <a:solidFill>
                  <a:srgbClr val="99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58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331913" y="188913"/>
            <a:ext cx="7499350" cy="25066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2511425" indent="-2511425" algn="just" eaLnBrk="1" hangingPunct="1">
              <a:tabLst>
                <a:tab pos="542925" algn="l"/>
              </a:tabLst>
              <a:defRPr/>
            </a:pPr>
            <a:r>
              <a:rPr lang="ru-RU" sz="39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Воротник</a:t>
            </a:r>
            <a:r>
              <a:rPr lang="ru-RU" sz="3900" b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3900" b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– это деталь одежды, которой оформляется срез  горловины</a:t>
            </a:r>
          </a:p>
        </p:txBody>
      </p:sp>
      <p:pic>
        <p:nvPicPr>
          <p:cNvPr id="78852" name="Picture 4" descr="Модели воротников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r:link="rId3" cstate="print"/>
          <a:srcRect l="74976" t="21796" r="1491" b="59207"/>
          <a:stretch>
            <a:fillRect/>
          </a:stretch>
        </p:blipFill>
        <p:spPr>
          <a:xfrm>
            <a:off x="6875463" y="2636838"/>
            <a:ext cx="1296987" cy="1039812"/>
          </a:xfrm>
          <a:noFill/>
        </p:spPr>
      </p:pic>
      <p:pic>
        <p:nvPicPr>
          <p:cNvPr id="78853" name="Picture 5" descr="Модели воротников"/>
          <p:cNvPicPr>
            <a:picLocks noChangeAspect="1" noChangeArrowheads="1"/>
          </p:cNvPicPr>
          <p:nvPr/>
        </p:nvPicPr>
        <p:blipFill>
          <a:blip r:embed="rId2" r:link="rId3" cstate="print"/>
          <a:srcRect l="75200" r="2350" b="82076"/>
          <a:stretch>
            <a:fillRect/>
          </a:stretch>
        </p:blipFill>
        <p:spPr bwMode="auto">
          <a:xfrm>
            <a:off x="6588125" y="4652963"/>
            <a:ext cx="13684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Picture 6" descr="Модели воротников"/>
          <p:cNvPicPr>
            <a:picLocks noChangeAspect="1" noChangeArrowheads="1"/>
          </p:cNvPicPr>
          <p:nvPr/>
        </p:nvPicPr>
        <p:blipFill>
          <a:blip r:embed="rId2" r:link="rId3" cstate="print"/>
          <a:srcRect l="75685" t="47374" b="32066"/>
          <a:stretch>
            <a:fillRect/>
          </a:stretch>
        </p:blipFill>
        <p:spPr bwMode="auto">
          <a:xfrm>
            <a:off x="7596188" y="5516563"/>
            <a:ext cx="12954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5" name="Picture 7" descr="Модели воротников"/>
          <p:cNvPicPr>
            <a:picLocks noChangeAspect="1" noChangeArrowheads="1"/>
          </p:cNvPicPr>
          <p:nvPr/>
        </p:nvPicPr>
        <p:blipFill>
          <a:blip r:embed="rId2" r:link="rId3" cstate="print"/>
          <a:srcRect l="75943" t="77005" b="6999"/>
          <a:stretch>
            <a:fillRect/>
          </a:stretch>
        </p:blipFill>
        <p:spPr bwMode="auto">
          <a:xfrm>
            <a:off x="7524750" y="3860800"/>
            <a:ext cx="1368425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6" name="Picture 8" descr="Модели воротников"/>
          <p:cNvPicPr>
            <a:picLocks noChangeAspect="1" noChangeArrowheads="1"/>
          </p:cNvPicPr>
          <p:nvPr/>
        </p:nvPicPr>
        <p:blipFill>
          <a:blip r:embed="rId2" r:link="rId3" cstate="print"/>
          <a:srcRect l="50629" t="77005" r="26570" b="6999"/>
          <a:stretch>
            <a:fillRect/>
          </a:stretch>
        </p:blipFill>
        <p:spPr bwMode="auto">
          <a:xfrm>
            <a:off x="5651500" y="3860800"/>
            <a:ext cx="1296988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7" name="Picture 9" descr="Модели воротников"/>
          <p:cNvPicPr>
            <a:picLocks noChangeAspect="1" noChangeArrowheads="1"/>
          </p:cNvPicPr>
          <p:nvPr/>
        </p:nvPicPr>
        <p:blipFill>
          <a:blip r:embed="rId2" r:link="rId3" cstate="print"/>
          <a:srcRect l="25314" t="77005" r="51883" b="6999"/>
          <a:stretch>
            <a:fillRect/>
          </a:stretch>
        </p:blipFill>
        <p:spPr bwMode="auto">
          <a:xfrm>
            <a:off x="3851275" y="3860800"/>
            <a:ext cx="1296988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8" name="Picture 10" descr="Модели воротников"/>
          <p:cNvPicPr>
            <a:picLocks noChangeAspect="1" noChangeArrowheads="1"/>
          </p:cNvPicPr>
          <p:nvPr/>
        </p:nvPicPr>
        <p:blipFill>
          <a:blip r:embed="rId2" r:link="rId3" cstate="print"/>
          <a:srcRect t="77005" r="78482" b="6999"/>
          <a:stretch>
            <a:fillRect/>
          </a:stretch>
        </p:blipFill>
        <p:spPr bwMode="auto">
          <a:xfrm>
            <a:off x="1979613" y="3860800"/>
            <a:ext cx="1223962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9" name="Picture 11" descr="Модели воротников"/>
          <p:cNvPicPr>
            <a:picLocks noChangeAspect="1" noChangeArrowheads="1"/>
          </p:cNvPicPr>
          <p:nvPr/>
        </p:nvPicPr>
        <p:blipFill>
          <a:blip r:embed="rId2" r:link="rId3" cstate="print"/>
          <a:srcRect l="51476" t="21796" r="27942" b="59207"/>
          <a:stretch>
            <a:fillRect/>
          </a:stretch>
        </p:blipFill>
        <p:spPr bwMode="auto">
          <a:xfrm>
            <a:off x="4824413" y="2708275"/>
            <a:ext cx="11874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0" name="Picture 12" descr="Модели воротников"/>
          <p:cNvPicPr>
            <a:picLocks noChangeAspect="1" noChangeArrowheads="1"/>
          </p:cNvPicPr>
          <p:nvPr/>
        </p:nvPicPr>
        <p:blipFill>
          <a:blip r:embed="rId2" r:link="rId3" cstate="print"/>
          <a:srcRect l="26483" t="21796" r="51474" b="59207"/>
          <a:stretch>
            <a:fillRect/>
          </a:stretch>
        </p:blipFill>
        <p:spPr bwMode="auto">
          <a:xfrm>
            <a:off x="2916238" y="2636838"/>
            <a:ext cx="1223962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1" name="Picture 13" descr="Модели воротников"/>
          <p:cNvPicPr>
            <a:picLocks noChangeAspect="1" noChangeArrowheads="1"/>
          </p:cNvPicPr>
          <p:nvPr/>
        </p:nvPicPr>
        <p:blipFill>
          <a:blip r:embed="rId2" r:link="rId3" cstate="print"/>
          <a:srcRect l="2950" t="21796" r="76466" b="59207"/>
          <a:stretch>
            <a:fillRect/>
          </a:stretch>
        </p:blipFill>
        <p:spPr bwMode="auto">
          <a:xfrm>
            <a:off x="1222375" y="2708275"/>
            <a:ext cx="11176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2" name="Picture 14" descr="Модели воротников"/>
          <p:cNvPicPr>
            <a:picLocks noChangeAspect="1" noChangeArrowheads="1"/>
          </p:cNvPicPr>
          <p:nvPr/>
        </p:nvPicPr>
        <p:blipFill>
          <a:blip r:embed="rId2" r:link="rId3" cstate="print"/>
          <a:srcRect l="51576" r="27171" b="82076"/>
          <a:stretch>
            <a:fillRect/>
          </a:stretch>
        </p:blipFill>
        <p:spPr bwMode="auto">
          <a:xfrm>
            <a:off x="4716463" y="4724400"/>
            <a:ext cx="12954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3" name="Picture 15" descr="Модели воротников"/>
          <p:cNvPicPr>
            <a:picLocks noChangeAspect="1" noChangeArrowheads="1"/>
          </p:cNvPicPr>
          <p:nvPr/>
        </p:nvPicPr>
        <p:blipFill>
          <a:blip r:embed="rId2" r:link="rId3" cstate="print"/>
          <a:srcRect l="26755" r="50793" b="82076"/>
          <a:stretch>
            <a:fillRect/>
          </a:stretch>
        </p:blipFill>
        <p:spPr bwMode="auto">
          <a:xfrm>
            <a:off x="2916238" y="4724400"/>
            <a:ext cx="13684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4" name="Picture 16" descr="Модели воротников"/>
          <p:cNvPicPr>
            <a:picLocks noChangeAspect="1" noChangeArrowheads="1"/>
          </p:cNvPicPr>
          <p:nvPr/>
        </p:nvPicPr>
        <p:blipFill>
          <a:blip r:embed="rId2" r:link="rId3" cstate="print"/>
          <a:srcRect l="3133" r="75615" b="82076"/>
          <a:stretch>
            <a:fillRect/>
          </a:stretch>
        </p:blipFill>
        <p:spPr bwMode="auto">
          <a:xfrm>
            <a:off x="1042988" y="4508500"/>
            <a:ext cx="12954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5" name="Picture 17" descr="Модели воротников"/>
          <p:cNvPicPr>
            <a:picLocks noChangeAspect="1" noChangeArrowheads="1"/>
          </p:cNvPicPr>
          <p:nvPr/>
        </p:nvPicPr>
        <p:blipFill>
          <a:blip r:embed="rId2" r:link="rId3" cstate="print"/>
          <a:srcRect l="51370" t="47374" r="25656" b="32066"/>
          <a:stretch>
            <a:fillRect/>
          </a:stretch>
        </p:blipFill>
        <p:spPr bwMode="auto">
          <a:xfrm>
            <a:off x="5795963" y="5589588"/>
            <a:ext cx="1223962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6" name="Picture 18" descr="Модели воротников"/>
          <p:cNvPicPr>
            <a:picLocks noChangeAspect="1" noChangeArrowheads="1"/>
          </p:cNvPicPr>
          <p:nvPr/>
        </p:nvPicPr>
        <p:blipFill>
          <a:blip r:embed="rId2" r:link="rId3" cstate="print"/>
          <a:srcRect l="24344" t="47374" r="51341" b="32066"/>
          <a:stretch>
            <a:fillRect/>
          </a:stretch>
        </p:blipFill>
        <p:spPr bwMode="auto">
          <a:xfrm>
            <a:off x="3779838" y="5516563"/>
            <a:ext cx="12954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7" name="Picture 19" descr="Модели воротников"/>
          <p:cNvPicPr>
            <a:picLocks noChangeAspect="1" noChangeArrowheads="1"/>
          </p:cNvPicPr>
          <p:nvPr/>
        </p:nvPicPr>
        <p:blipFill>
          <a:blip r:embed="rId2" r:link="rId3" cstate="print"/>
          <a:srcRect l="1341" t="47374" r="75685" b="32066"/>
          <a:stretch>
            <a:fillRect/>
          </a:stretch>
        </p:blipFill>
        <p:spPr bwMode="auto">
          <a:xfrm>
            <a:off x="1835150" y="5516563"/>
            <a:ext cx="1296988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8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8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8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8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042988" y="0"/>
            <a:ext cx="7499350" cy="11430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mtClean="0">
                <a:effectLst/>
                <a:latin typeface="Arial" charset="0"/>
              </a:rPr>
              <a:t>Вопросы на закрепление:</a:t>
            </a:r>
          </a:p>
        </p:txBody>
      </p:sp>
      <p:sp>
        <p:nvSpPr>
          <p:cNvPr id="252931" name="Rectangle 3"/>
          <p:cNvSpPr>
            <a:spLocks noGrp="1"/>
          </p:cNvSpPr>
          <p:nvPr>
            <p:ph type="body" idx="4294967295"/>
          </p:nvPr>
        </p:nvSpPr>
        <p:spPr>
          <a:xfrm>
            <a:off x="971550" y="1125538"/>
            <a:ext cx="8424863" cy="4800600"/>
          </a:xfrm>
        </p:spPr>
        <p:txBody>
          <a:bodyPr/>
          <a:lstStyle/>
          <a:p>
            <a:pPr marL="441325" indent="-358775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800" smtClean="0">
                <a:latin typeface="Arial" charset="0"/>
              </a:rPr>
              <a:t>1.</a:t>
            </a:r>
            <a:r>
              <a:rPr lang="ru-RU" sz="2800" smtClean="0">
                <a:solidFill>
                  <a:srgbClr val="990000"/>
                </a:solidFill>
                <a:latin typeface="Arial" charset="0"/>
              </a:rPr>
              <a:t> Назовите назначение воротников.</a:t>
            </a:r>
          </a:p>
          <a:p>
            <a:pPr marL="441325" indent="-358775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800" smtClean="0">
                <a:solidFill>
                  <a:srgbClr val="008000"/>
                </a:solidFill>
                <a:latin typeface="Arial" charset="0"/>
              </a:rPr>
              <a:t>    (украшение и утепление изделий)</a:t>
            </a:r>
          </a:p>
          <a:p>
            <a:pPr marL="441325" indent="-358775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800" smtClean="0">
                <a:latin typeface="Arial" charset="0"/>
              </a:rPr>
              <a:t>2. </a:t>
            </a:r>
            <a:r>
              <a:rPr lang="ru-RU" sz="2800" smtClean="0">
                <a:solidFill>
                  <a:srgbClr val="990000"/>
                </a:solidFill>
                <a:latin typeface="Arial" charset="0"/>
              </a:rPr>
              <a:t>Какой срез в швейном изделии оформляется воротником?      </a:t>
            </a:r>
          </a:p>
          <a:p>
            <a:pPr marL="441325" indent="-358775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800" smtClean="0">
                <a:solidFill>
                  <a:srgbClr val="990000"/>
                </a:solidFill>
                <a:latin typeface="Arial" charset="0"/>
              </a:rPr>
              <a:t>    </a:t>
            </a:r>
            <a:r>
              <a:rPr lang="ru-RU" sz="2800" smtClean="0">
                <a:solidFill>
                  <a:srgbClr val="008000"/>
                </a:solidFill>
                <a:latin typeface="Arial" charset="0"/>
              </a:rPr>
              <a:t>(срез горловины)</a:t>
            </a:r>
          </a:p>
          <a:p>
            <a:pPr marL="441325" indent="-358775"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800" smtClean="0">
                <a:latin typeface="Arial" charset="0"/>
              </a:rPr>
              <a:t>3. </a:t>
            </a:r>
            <a:r>
              <a:rPr lang="ru-RU" sz="2800" smtClean="0">
                <a:solidFill>
                  <a:srgbClr val="990000"/>
                </a:solidFill>
                <a:latin typeface="Arial" charset="0"/>
              </a:rPr>
              <a:t>От чего зависит выбор вида воротника?</a:t>
            </a:r>
          </a:p>
          <a:p>
            <a:pPr marL="441325" indent="-358775"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800" smtClean="0">
                <a:solidFill>
                  <a:srgbClr val="990000"/>
                </a:solidFill>
                <a:latin typeface="Arial" charset="0"/>
              </a:rPr>
              <a:t>    </a:t>
            </a:r>
            <a:r>
              <a:rPr lang="ru-RU" sz="2800" smtClean="0">
                <a:solidFill>
                  <a:srgbClr val="008000"/>
                </a:solidFill>
                <a:latin typeface="Arial" charset="0"/>
              </a:rPr>
              <a:t>(от модели швейного изделия)</a:t>
            </a:r>
          </a:p>
          <a:p>
            <a:pPr marL="441325" indent="-358775"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800" smtClean="0">
                <a:latin typeface="Arial" charset="0"/>
              </a:rPr>
              <a:t>4. </a:t>
            </a:r>
            <a:r>
              <a:rPr lang="ru-RU" sz="2800" smtClean="0">
                <a:solidFill>
                  <a:srgbClr val="990000"/>
                </a:solidFill>
                <a:latin typeface="Arial" charset="0"/>
              </a:rPr>
              <a:t>На каких швейных изделиях обрабатыва-</a:t>
            </a:r>
          </a:p>
          <a:p>
            <a:pPr marL="441325" indent="-358775"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800" smtClean="0">
                <a:solidFill>
                  <a:srgbClr val="990000"/>
                </a:solidFill>
                <a:latin typeface="Arial" charset="0"/>
              </a:rPr>
              <a:t>    ется воротник?</a:t>
            </a:r>
          </a:p>
          <a:p>
            <a:pPr marL="441325" indent="-358775"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800" smtClean="0">
                <a:solidFill>
                  <a:srgbClr val="008000"/>
                </a:solidFill>
                <a:latin typeface="Arial" charset="0"/>
              </a:rPr>
              <a:t>    (на одежде)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2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2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2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25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252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/>
          </p:cNvSpPr>
          <p:nvPr>
            <p:ph type="body" idx="4294967295"/>
          </p:nvPr>
        </p:nvSpPr>
        <p:spPr>
          <a:xfrm>
            <a:off x="1042988" y="1773238"/>
            <a:ext cx="7499350" cy="2160587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ru-RU" sz="68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Обработка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ru-RU" sz="68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воротника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18487" cy="941388"/>
          </a:xfrm>
        </p:spPr>
        <p:txBody>
          <a:bodyPr/>
          <a:lstStyle/>
          <a:p>
            <a:r>
              <a:rPr lang="ru-RU" sz="4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Наименование срезов </a:t>
            </a:r>
            <a:r>
              <a:rPr lang="ru-RU" sz="4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воротника</a:t>
            </a:r>
            <a:br>
              <a:rPr lang="ru-RU" sz="4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4000" b="1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4756" name="Picture 1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lum bright="12000"/>
          </a:blip>
          <a:srcRect r="1135"/>
          <a:stretch>
            <a:fillRect/>
          </a:stretch>
        </p:blipFill>
        <p:spPr>
          <a:xfrm>
            <a:off x="1835150" y="2205038"/>
            <a:ext cx="6286500" cy="2686050"/>
          </a:xfrm>
          <a:noFill/>
          <a:ln/>
        </p:spPr>
      </p:pic>
      <p:sp>
        <p:nvSpPr>
          <p:cNvPr id="74757" name="Прямоугольник 11"/>
          <p:cNvSpPr>
            <a:spLocks noChangeArrowheads="1"/>
          </p:cNvSpPr>
          <p:nvPr/>
        </p:nvSpPr>
        <p:spPr bwMode="auto">
          <a:xfrm>
            <a:off x="3851275" y="1700213"/>
            <a:ext cx="1927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6600"/>
                </a:solidFill>
              </a:rPr>
              <a:t>Срез отлёта</a:t>
            </a:r>
            <a:endParaRPr lang="ru-RU" sz="2000">
              <a:solidFill>
                <a:srgbClr val="FF66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997200"/>
            <a:ext cx="2039938" cy="1006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6600"/>
                </a:solidFill>
              </a:rPr>
              <a:t>Срез середины</a:t>
            </a:r>
          </a:p>
          <a:p>
            <a:pPr algn="ctr"/>
            <a:r>
              <a:rPr lang="ru-RU" sz="2000" b="1">
                <a:solidFill>
                  <a:srgbClr val="FF6600"/>
                </a:solidFill>
              </a:rPr>
              <a:t>воротника</a:t>
            </a:r>
            <a:endParaRPr lang="ru-RU" sz="2000">
              <a:solidFill>
                <a:srgbClr val="FF6600"/>
              </a:solidFill>
            </a:endParaRPr>
          </a:p>
        </p:txBody>
      </p:sp>
      <p:sp>
        <p:nvSpPr>
          <p:cNvPr id="74759" name="Прямоугольник 9"/>
          <p:cNvSpPr>
            <a:spLocks noChangeArrowheads="1"/>
          </p:cNvSpPr>
          <p:nvPr/>
        </p:nvSpPr>
        <p:spPr bwMode="auto">
          <a:xfrm>
            <a:off x="7462838" y="3357563"/>
            <a:ext cx="16811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6600"/>
                </a:solidFill>
              </a:rPr>
              <a:t>Срез конца </a:t>
            </a:r>
          </a:p>
          <a:p>
            <a:pPr algn="ctr"/>
            <a:r>
              <a:rPr lang="ru-RU" sz="2000" b="1">
                <a:solidFill>
                  <a:srgbClr val="FF6600"/>
                </a:solidFill>
              </a:rPr>
              <a:t>воротника</a:t>
            </a:r>
            <a:endParaRPr lang="ru-RU" sz="2000">
              <a:solidFill>
                <a:srgbClr val="FF6600"/>
              </a:solidFill>
            </a:endParaRPr>
          </a:p>
        </p:txBody>
      </p:sp>
      <p:sp>
        <p:nvSpPr>
          <p:cNvPr id="74760" name="Прямоугольник 10"/>
          <p:cNvSpPr>
            <a:spLocks noChangeArrowheads="1"/>
          </p:cNvSpPr>
          <p:nvPr/>
        </p:nvSpPr>
        <p:spPr bwMode="auto">
          <a:xfrm>
            <a:off x="3563938" y="5229225"/>
            <a:ext cx="1968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6600"/>
                </a:solidFill>
              </a:rPr>
              <a:t>Срез стойки</a:t>
            </a:r>
            <a:endParaRPr lang="ru-RU" sz="200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/>
          </p:cNvSpPr>
          <p:nvPr>
            <p:ph type="title" idx="4294967295"/>
          </p:nvPr>
        </p:nvSpPr>
        <p:spPr>
          <a:xfrm>
            <a:off x="1042988" y="188913"/>
            <a:ext cx="7499350" cy="1143000"/>
          </a:xfrm>
          <a:noFill/>
        </p:spPr>
        <p:txBody>
          <a:bodyPr>
            <a:normAutofit fontScale="90000"/>
          </a:bodyPr>
          <a:lstStyle/>
          <a:p>
            <a:r>
              <a:rPr lang="ru-RU" sz="32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Технологическая последовательность обработки воротника</a:t>
            </a:r>
          </a:p>
        </p:txBody>
      </p:sp>
      <p:sp>
        <p:nvSpPr>
          <p:cNvPr id="253955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385888"/>
            <a:ext cx="8642350" cy="5472112"/>
          </a:xfrm>
        </p:spPr>
        <p:txBody>
          <a:bodyPr/>
          <a:lstStyle/>
          <a:p>
            <a:pPr marL="357188" indent="-357188">
              <a:lnSpc>
                <a:spcPct val="80000"/>
              </a:lnSpc>
              <a:buFontTx/>
              <a:buNone/>
            </a:pPr>
            <a:endParaRPr lang="ru-RU" sz="900" b="1">
              <a:solidFill>
                <a:srgbClr val="009900"/>
              </a:solidFill>
            </a:endParaRPr>
          </a:p>
          <a:p>
            <a:pPr marL="357188" indent="-357188">
              <a:lnSpc>
                <a:spcPct val="80000"/>
              </a:lnSpc>
              <a:buFontTx/>
              <a:buNone/>
            </a:pPr>
            <a:r>
              <a:rPr lang="ru-RU" sz="2400" b="1">
                <a:solidFill>
                  <a:srgbClr val="009900"/>
                </a:solidFill>
              </a:rPr>
              <a:t>1.</a:t>
            </a:r>
            <a:r>
              <a:rPr lang="ru-RU" sz="2400" b="1"/>
              <a:t> </a:t>
            </a:r>
            <a:r>
              <a:rPr lang="ru-RU" sz="2400" b="1">
                <a:solidFill>
                  <a:srgbClr val="990000"/>
                </a:solidFill>
              </a:rPr>
              <a:t>Проверить наличие деталей кроя:</a:t>
            </a:r>
          </a:p>
          <a:p>
            <a:pPr marL="357188" indent="-357188">
              <a:lnSpc>
                <a:spcPct val="80000"/>
              </a:lnSpc>
              <a:buFontTx/>
              <a:buNone/>
            </a:pPr>
            <a:r>
              <a:rPr lang="ru-RU" sz="2400" b="1">
                <a:solidFill>
                  <a:srgbClr val="990000"/>
                </a:solidFill>
              </a:rPr>
              <a:t>   - верхний воротник;</a:t>
            </a:r>
          </a:p>
          <a:p>
            <a:pPr marL="357188" indent="-357188">
              <a:lnSpc>
                <a:spcPct val="80000"/>
              </a:lnSpc>
              <a:buFontTx/>
              <a:buNone/>
            </a:pPr>
            <a:r>
              <a:rPr lang="ru-RU" sz="2400" b="1">
                <a:solidFill>
                  <a:srgbClr val="990000"/>
                </a:solidFill>
              </a:rPr>
              <a:t>   - нижний воротник</a:t>
            </a:r>
          </a:p>
          <a:p>
            <a:pPr marL="357188" indent="-357188">
              <a:lnSpc>
                <a:spcPct val="80000"/>
              </a:lnSpc>
              <a:buFontTx/>
              <a:buNone/>
            </a:pPr>
            <a:r>
              <a:rPr lang="ru-RU" sz="2400" b="1">
                <a:solidFill>
                  <a:srgbClr val="009900"/>
                </a:solidFill>
              </a:rPr>
              <a:t>2.</a:t>
            </a:r>
            <a:r>
              <a:rPr lang="ru-RU" sz="2400" b="1"/>
              <a:t> </a:t>
            </a:r>
            <a:r>
              <a:rPr lang="ru-RU" sz="2400" b="1">
                <a:solidFill>
                  <a:srgbClr val="990000"/>
                </a:solidFill>
              </a:rPr>
              <a:t>Проутюжить детали кроя.</a:t>
            </a:r>
          </a:p>
          <a:p>
            <a:pPr marL="357188" indent="-357188">
              <a:lnSpc>
                <a:spcPct val="80000"/>
              </a:lnSpc>
              <a:buFontTx/>
              <a:buNone/>
            </a:pPr>
            <a:r>
              <a:rPr lang="ru-RU" sz="2400" b="1">
                <a:solidFill>
                  <a:srgbClr val="009900"/>
                </a:solidFill>
              </a:rPr>
              <a:t>3.</a:t>
            </a:r>
            <a:r>
              <a:rPr lang="ru-RU" sz="2400" b="1"/>
              <a:t>  </a:t>
            </a:r>
            <a:r>
              <a:rPr lang="ru-RU" sz="2400" b="1">
                <a:solidFill>
                  <a:srgbClr val="990000"/>
                </a:solidFill>
              </a:rPr>
              <a:t>Сложить детали кроя лицевыми сторонами внутрь.</a:t>
            </a:r>
          </a:p>
          <a:p>
            <a:pPr marL="357188" indent="-357188">
              <a:lnSpc>
                <a:spcPct val="80000"/>
              </a:lnSpc>
              <a:buFontTx/>
              <a:buNone/>
            </a:pPr>
            <a:r>
              <a:rPr lang="ru-RU" sz="2400" b="1">
                <a:solidFill>
                  <a:srgbClr val="009900"/>
                </a:solidFill>
              </a:rPr>
              <a:t>4.</a:t>
            </a:r>
            <a:r>
              <a:rPr lang="ru-RU" sz="2400" b="1"/>
              <a:t>  </a:t>
            </a:r>
            <a:r>
              <a:rPr lang="ru-RU" sz="2400" b="1">
                <a:solidFill>
                  <a:srgbClr val="990000"/>
                </a:solidFill>
              </a:rPr>
              <a:t>Сметать</a:t>
            </a:r>
            <a:r>
              <a:rPr lang="ru-RU" sz="2400" b="1"/>
              <a:t> </a:t>
            </a:r>
            <a:r>
              <a:rPr lang="ru-RU" sz="2400" b="1">
                <a:solidFill>
                  <a:srgbClr val="990000"/>
                </a:solidFill>
              </a:rPr>
              <a:t>верхний и нижний воротники </a:t>
            </a:r>
            <a:r>
              <a:rPr lang="ru-RU" sz="2400" b="1">
                <a:solidFill>
                  <a:schemeClr val="accent2"/>
                </a:solidFill>
              </a:rPr>
              <a:t>шириной шва 0,6 – 0,8 см.</a:t>
            </a:r>
          </a:p>
          <a:p>
            <a:pPr marL="357188" indent="-357188">
              <a:lnSpc>
                <a:spcPct val="80000"/>
              </a:lnSpc>
              <a:buFontTx/>
              <a:buNone/>
            </a:pPr>
            <a:r>
              <a:rPr lang="ru-RU" sz="2400" b="1">
                <a:solidFill>
                  <a:srgbClr val="008000"/>
                </a:solidFill>
              </a:rPr>
              <a:t>5.</a:t>
            </a:r>
            <a:r>
              <a:rPr lang="ru-RU" sz="2400" b="1"/>
              <a:t> </a:t>
            </a:r>
            <a:r>
              <a:rPr lang="ru-RU" sz="2400" b="1">
                <a:solidFill>
                  <a:srgbClr val="990000"/>
                </a:solidFill>
              </a:rPr>
              <a:t>Обтачать воротник шириной шва 0,5 – 0,7 см.</a:t>
            </a:r>
          </a:p>
          <a:p>
            <a:pPr marL="357188" indent="-357188">
              <a:lnSpc>
                <a:spcPct val="80000"/>
              </a:lnSpc>
              <a:buFontTx/>
              <a:buNone/>
            </a:pPr>
            <a:r>
              <a:rPr lang="ru-RU" sz="2400" b="1">
                <a:solidFill>
                  <a:srgbClr val="008000"/>
                </a:solidFill>
              </a:rPr>
              <a:t>6.</a:t>
            </a:r>
            <a:r>
              <a:rPr lang="ru-RU" sz="2400" b="1">
                <a:solidFill>
                  <a:srgbClr val="990000"/>
                </a:solidFill>
              </a:rPr>
              <a:t> Надсечь припуск шва в углах (закруглениях).</a:t>
            </a:r>
          </a:p>
          <a:p>
            <a:pPr marL="357188" indent="-357188">
              <a:lnSpc>
                <a:spcPct val="80000"/>
              </a:lnSpc>
              <a:buFontTx/>
              <a:buNone/>
            </a:pPr>
            <a:r>
              <a:rPr lang="ru-RU" sz="2400" b="1">
                <a:solidFill>
                  <a:srgbClr val="008000"/>
                </a:solidFill>
              </a:rPr>
              <a:t>7.</a:t>
            </a:r>
            <a:r>
              <a:rPr lang="ru-RU" sz="2400" b="1">
                <a:solidFill>
                  <a:srgbClr val="990000"/>
                </a:solidFill>
              </a:rPr>
              <a:t> Вывернуть воротник на лицевую сторону.</a:t>
            </a:r>
          </a:p>
          <a:p>
            <a:pPr marL="357188" indent="-357188">
              <a:lnSpc>
                <a:spcPct val="80000"/>
              </a:lnSpc>
              <a:buFontTx/>
              <a:buNone/>
            </a:pPr>
            <a:r>
              <a:rPr lang="ru-RU" sz="2400" b="1">
                <a:solidFill>
                  <a:srgbClr val="008000"/>
                </a:solidFill>
              </a:rPr>
              <a:t>8.</a:t>
            </a:r>
            <a:r>
              <a:rPr lang="ru-RU" sz="2400" b="1">
                <a:solidFill>
                  <a:srgbClr val="990000"/>
                </a:solidFill>
              </a:rPr>
              <a:t> Выметать кант по краю воротника (на 0,1-0,2 см.)</a:t>
            </a:r>
          </a:p>
          <a:p>
            <a:pPr marL="357188" indent="-357188">
              <a:lnSpc>
                <a:spcPct val="90000"/>
              </a:lnSpc>
              <a:buFontTx/>
              <a:buNone/>
            </a:pPr>
            <a:r>
              <a:rPr lang="ru-RU" sz="2400" b="1">
                <a:solidFill>
                  <a:srgbClr val="008000"/>
                </a:solidFill>
              </a:rPr>
              <a:t>9. </a:t>
            </a:r>
            <a:r>
              <a:rPr lang="ru-RU" sz="2400" b="1">
                <a:solidFill>
                  <a:srgbClr val="990000"/>
                </a:solidFill>
              </a:rPr>
              <a:t>Проложить отделочную строчку по краю воротника (если предусмотрено моделью </a:t>
            </a:r>
            <a:r>
              <a:rPr lang="ru-RU" sz="2400" b="1">
                <a:solidFill>
                  <a:schemeClr val="accent2"/>
                </a:solidFill>
              </a:rPr>
              <a:t>на 0,1 – 0,5 см. от края</a:t>
            </a:r>
            <a:r>
              <a:rPr lang="ru-RU" sz="2400" b="1">
                <a:solidFill>
                  <a:srgbClr val="990000"/>
                </a:solidFill>
              </a:rPr>
              <a:t>)</a:t>
            </a:r>
            <a:endParaRPr lang="ru-RU" sz="2400" b="1">
              <a:solidFill>
                <a:srgbClr val="008000"/>
              </a:solidFill>
            </a:endParaRPr>
          </a:p>
          <a:p>
            <a:pPr marL="357188" indent="-357188">
              <a:lnSpc>
                <a:spcPct val="80000"/>
              </a:lnSpc>
              <a:buFont typeface="Wingdings 2" pitchFamily="18" charset="2"/>
              <a:buAutoNum type="arabicPeriod"/>
            </a:pPr>
            <a:endParaRPr lang="ru-RU" sz="2400" b="1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253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253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253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253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1000"/>
                                        <p:tgtEl>
                                          <p:spTgt spid="253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2539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>
          <a:xfrm>
            <a:off x="971550" y="0"/>
            <a:ext cx="7499350" cy="908050"/>
          </a:xfrm>
        </p:spPr>
        <p:txBody>
          <a:bodyPr/>
          <a:lstStyle/>
          <a:p>
            <a:r>
              <a:rPr lang="ru-RU" sz="3700">
                <a:solidFill>
                  <a:srgbClr val="CC0066"/>
                </a:solidFill>
                <a:latin typeface="Arial Black" pitchFamily="34" charset="0"/>
              </a:rPr>
              <a:t>Карточка – самоконтроля</a:t>
            </a:r>
            <a:r>
              <a:rPr lang="ru-RU" sz="3700">
                <a:solidFill>
                  <a:srgbClr val="0000CC"/>
                </a:solidFill>
                <a:latin typeface="Arial Black" pitchFamily="34" charset="0"/>
              </a:rPr>
              <a:t> </a:t>
            </a:r>
          </a:p>
        </p:txBody>
      </p:sp>
      <p:graphicFrame>
        <p:nvGraphicFramePr>
          <p:cNvPr id="25830" name="Group 230"/>
          <p:cNvGraphicFramePr>
            <a:graphicFrameLocks noGrp="1"/>
          </p:cNvGraphicFramePr>
          <p:nvPr/>
        </p:nvGraphicFramePr>
        <p:xfrm>
          <a:off x="179388" y="981075"/>
          <a:ext cx="8640762" cy="5581588"/>
        </p:xfrm>
        <a:graphic>
          <a:graphicData uri="http://schemas.openxmlformats.org/drawingml/2006/table">
            <a:tbl>
              <a:tblPr/>
              <a:tblGrid>
                <a:gridCol w="3198812"/>
                <a:gridCol w="2960688"/>
                <a:gridCol w="2481262"/>
              </a:tblGrid>
              <a:tr h="646113">
                <a:tc>
                  <a:txBody>
                    <a:bodyPr/>
                    <a:lstStyle/>
                    <a:p>
                      <a:pPr marL="82550" marR="0" lvl="0" indent="-825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Наименование операции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Технические условия на обработку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-825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Рисунок, схема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82550" marR="0" lvl="0" indent="-825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Смётывание</a:t>
                      </a:r>
                    </a:p>
                    <a:p>
                      <a:pPr marL="82550" marR="0" lvl="0" indent="-825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 нижнего и верхнего </a:t>
                      </a:r>
                    </a:p>
                    <a:p>
                      <a:pPr marL="82550" marR="0" lvl="0" indent="-825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воротников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-825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 Black" pitchFamily="34" charset="0"/>
                        </a:rPr>
                        <a:t>Ширина шва смётывания</a:t>
                      </a:r>
                    </a:p>
                    <a:p>
                      <a:pPr marL="82550" marR="0" lvl="0" indent="-825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 Black" pitchFamily="34" charset="0"/>
                        </a:rPr>
                        <a:t>0,7 – 0,8 см.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1863">
                <a:tc>
                  <a:txBody>
                    <a:bodyPr/>
                    <a:lstStyle/>
                    <a:p>
                      <a:pPr marL="82550" marR="0" lvl="0" indent="-825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</a:endParaRPr>
                    </a:p>
                    <a:p>
                      <a:pPr marL="82550" marR="0" lvl="0" indent="-825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Обтачивание </a:t>
                      </a:r>
                    </a:p>
                    <a:p>
                      <a:pPr marL="82550" marR="0" lvl="0" indent="-825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воротника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-825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 Black" pitchFamily="34" charset="0"/>
                        </a:rPr>
                        <a:t>Ширина обтачивания </a:t>
                      </a:r>
                    </a:p>
                    <a:p>
                      <a:pPr marL="82550" marR="0" lvl="0" indent="-825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 Black" pitchFamily="34" charset="0"/>
                        </a:rPr>
                        <a:t>0,5 – 0,7 см.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2188">
                <a:tc>
                  <a:txBody>
                    <a:bodyPr/>
                    <a:lstStyle/>
                    <a:p>
                      <a:pPr marL="82550" marR="0" lvl="0" indent="-825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</a:endParaRPr>
                    </a:p>
                    <a:p>
                      <a:pPr marL="82550" marR="0" lvl="0" indent="-825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Надсекание припусков воротника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 Black" pitchFamily="34" charset="0"/>
                        </a:rPr>
                        <a:t>Ширина припуска</a:t>
                      </a:r>
                    </a:p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 Black" pitchFamily="34" charset="0"/>
                        </a:rPr>
                        <a:t>в углах 0,2–0,3 см.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82550" marR="0" lvl="0" indent="-825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</a:endParaRPr>
                    </a:p>
                    <a:p>
                      <a:pPr marL="82550" marR="0" lvl="0" indent="-825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Вымётывание канта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 Black" pitchFamily="34" charset="0"/>
                        </a:rPr>
                        <a:t>Ширина канта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 Black" pitchFamily="34" charset="0"/>
                        </a:rPr>
                        <a:t>0,1 - 0,2 см.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82550" marR="0" lvl="0" indent="-825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</a:endParaRPr>
                    </a:p>
                    <a:p>
                      <a:pPr marL="82550" marR="0" lvl="0" indent="-825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</a:rPr>
                        <a:t>Прокладывание отделочной строчки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-825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82550" marR="0" lvl="0" indent="-825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 Black" pitchFamily="34" charset="0"/>
                        </a:rPr>
                        <a:t>На 0,5 см. от края воротника</a:t>
                      </a:r>
                    </a:p>
                    <a:p>
                      <a:pPr marL="82550" marR="0" lvl="0" indent="-825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5804" name="Picture 204" descr="58350709"/>
          <p:cNvPicPr>
            <a:picLocks noChangeAspect="1" noChangeArrowheads="1"/>
          </p:cNvPicPr>
          <p:nvPr/>
        </p:nvPicPr>
        <p:blipFill>
          <a:blip r:embed="rId2" cstate="print">
            <a:lum bright="-18000" contrast="48000"/>
          </a:blip>
          <a:srcRect l="3647" t="27907" r="8815" b="56395"/>
          <a:stretch>
            <a:fillRect/>
          </a:stretch>
        </p:blipFill>
        <p:spPr bwMode="auto">
          <a:xfrm>
            <a:off x="6443663" y="1700213"/>
            <a:ext cx="2160587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805" name="Picture 205" descr="58350709"/>
          <p:cNvPicPr>
            <a:picLocks noChangeAspect="1" noChangeArrowheads="1"/>
          </p:cNvPicPr>
          <p:nvPr/>
        </p:nvPicPr>
        <p:blipFill>
          <a:blip r:embed="rId2" cstate="print">
            <a:lum bright="-18000" contrast="48000"/>
          </a:blip>
          <a:srcRect l="3647" t="46443" r="8815" b="37859"/>
          <a:stretch>
            <a:fillRect/>
          </a:stretch>
        </p:blipFill>
        <p:spPr bwMode="auto">
          <a:xfrm rot="-160401">
            <a:off x="6588125" y="2708275"/>
            <a:ext cx="2100263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806" name="Picture 206" descr="58350709"/>
          <p:cNvPicPr>
            <a:picLocks noChangeAspect="1" noChangeArrowheads="1"/>
          </p:cNvPicPr>
          <p:nvPr/>
        </p:nvPicPr>
        <p:blipFill>
          <a:blip r:embed="rId2" cstate="print">
            <a:lum bright="-18000" contrast="48000"/>
          </a:blip>
          <a:srcRect l="10942" t="64536" r="8815" b="19768"/>
          <a:stretch>
            <a:fillRect/>
          </a:stretch>
        </p:blipFill>
        <p:spPr bwMode="auto">
          <a:xfrm>
            <a:off x="6443663" y="3644900"/>
            <a:ext cx="2160587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816" name="Picture 216" descr="58350709"/>
          <p:cNvPicPr>
            <a:picLocks noChangeAspect="1" noChangeArrowheads="1"/>
          </p:cNvPicPr>
          <p:nvPr/>
        </p:nvPicPr>
        <p:blipFill>
          <a:blip r:embed="rId2" cstate="print">
            <a:lum bright="-18000" contrast="48000"/>
          </a:blip>
          <a:srcRect l="17143" t="83072"/>
          <a:stretch>
            <a:fillRect/>
          </a:stretch>
        </p:blipFill>
        <p:spPr bwMode="auto">
          <a:xfrm>
            <a:off x="6516688" y="4652963"/>
            <a:ext cx="212883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819" name="Picture 219" descr="58350709"/>
          <p:cNvPicPr>
            <a:picLocks noChangeAspect="1" noChangeArrowheads="1"/>
          </p:cNvPicPr>
          <p:nvPr/>
        </p:nvPicPr>
        <p:blipFill>
          <a:blip r:embed="rId2" cstate="print">
            <a:lum bright="-18000" contrast="48000"/>
          </a:blip>
          <a:srcRect l="18359" t="3421" r="1398" b="79138"/>
          <a:stretch>
            <a:fillRect/>
          </a:stretch>
        </p:blipFill>
        <p:spPr bwMode="auto">
          <a:xfrm>
            <a:off x="6659563" y="5661025"/>
            <a:ext cx="20161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258888" y="188913"/>
            <a:ext cx="7499350" cy="11430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mtClean="0">
                <a:solidFill>
                  <a:srgbClr val="990000"/>
                </a:solidFill>
                <a:effectLst/>
                <a:latin typeface="Arial Black" pitchFamily="34" charset="0"/>
              </a:rPr>
              <a:t>Домашнее задание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4294967295"/>
          </p:nvPr>
        </p:nvSpPr>
        <p:spPr>
          <a:xfrm>
            <a:off x="1258888" y="1268413"/>
            <a:ext cx="7499350" cy="4800600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</a:pPr>
            <a:endParaRPr lang="ru-RU" sz="3600" smtClean="0">
              <a:solidFill>
                <a:srgbClr val="008000"/>
              </a:solidFill>
              <a:latin typeface="Arial Black" pitchFamily="34" charset="0"/>
            </a:endParaRPr>
          </a:p>
          <a:p>
            <a:pPr marL="0" indent="0" algn="just">
              <a:buFont typeface="Wingdings 2" pitchFamily="18" charset="2"/>
              <a:buNone/>
            </a:pPr>
            <a:r>
              <a:rPr lang="ru-RU" b="1" smtClean="0">
                <a:solidFill>
                  <a:srgbClr val="009900"/>
                </a:solidFill>
                <a:latin typeface="Arial Black" pitchFamily="34" charset="0"/>
              </a:rPr>
              <a:t>Придумайте </a:t>
            </a:r>
            <a:r>
              <a:rPr lang="ru-RU" b="1" smtClean="0">
                <a:solidFill>
                  <a:srgbClr val="CC0099"/>
                </a:solidFill>
                <a:latin typeface="Arial Black" pitchFamily="34" charset="0"/>
              </a:rPr>
              <a:t>модель</a:t>
            </a:r>
            <a:r>
              <a:rPr lang="ru-RU" b="1" smtClean="0">
                <a:solidFill>
                  <a:srgbClr val="009900"/>
                </a:solidFill>
                <a:latin typeface="Arial Black" pitchFamily="34" charset="0"/>
              </a:rPr>
              <a:t> </a:t>
            </a:r>
            <a:r>
              <a:rPr lang="ru-RU" b="1" smtClean="0">
                <a:solidFill>
                  <a:srgbClr val="CC0099"/>
                </a:solidFill>
                <a:latin typeface="Arial Black" pitchFamily="34" charset="0"/>
              </a:rPr>
              <a:t>изделия</a:t>
            </a:r>
            <a:r>
              <a:rPr lang="ru-RU" b="1" smtClean="0">
                <a:solidFill>
                  <a:srgbClr val="009900"/>
                </a:solidFill>
                <a:latin typeface="Arial Black" pitchFamily="34" charset="0"/>
              </a:rPr>
              <a:t>, где можно применить </a:t>
            </a:r>
            <a:r>
              <a:rPr lang="ru-RU" b="1" smtClean="0">
                <a:solidFill>
                  <a:srgbClr val="FF6699"/>
                </a:solidFill>
                <a:latin typeface="Arial Black" pitchFamily="34" charset="0"/>
              </a:rPr>
              <a:t>вид воротника</a:t>
            </a:r>
            <a:r>
              <a:rPr lang="ru-RU" b="1" smtClean="0">
                <a:solidFill>
                  <a:srgbClr val="009900"/>
                </a:solidFill>
                <a:latin typeface="Arial Black" pitchFamily="34" charset="0"/>
              </a:rPr>
              <a:t>, обработку которого вы выполняли сегодня.</a:t>
            </a:r>
          </a:p>
        </p:txBody>
      </p:sp>
      <p:pic>
        <p:nvPicPr>
          <p:cNvPr id="4" name="Picture 2" descr="C:\Documents and Settings\Ольга\Рабочий стол\картинки\блестяшки- цветочки\d0a1d0bed0bbd0bdd0b5d187d0bdd0b0d18f20d180d0b0d0b4d0bed181d182d18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71802" y="3447825"/>
            <a:ext cx="3571901" cy="3410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900113" y="188913"/>
            <a:ext cx="8243887" cy="5635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Назначение воротников</a:t>
            </a:r>
          </a:p>
        </p:txBody>
      </p:sp>
      <p:sp>
        <p:nvSpPr>
          <p:cNvPr id="7171" name="Line 17"/>
          <p:cNvSpPr>
            <a:spLocks noChangeShapeType="1"/>
          </p:cNvSpPr>
          <p:nvPr/>
        </p:nvSpPr>
        <p:spPr bwMode="auto">
          <a:xfrm flipH="1">
            <a:off x="2771775" y="692150"/>
            <a:ext cx="649288" cy="504825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2" name="Line 18"/>
          <p:cNvSpPr>
            <a:spLocks noChangeShapeType="1"/>
          </p:cNvSpPr>
          <p:nvPr/>
        </p:nvSpPr>
        <p:spPr bwMode="auto">
          <a:xfrm>
            <a:off x="6156325" y="692150"/>
            <a:ext cx="647700" cy="504825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9891" name="Rectangle 19"/>
          <p:cNvSpPr>
            <a:spLocks noChangeArrowheads="1"/>
          </p:cNvSpPr>
          <p:nvPr/>
        </p:nvSpPr>
        <p:spPr bwMode="auto">
          <a:xfrm>
            <a:off x="900113" y="1052513"/>
            <a:ext cx="403225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Отделка изделий </a:t>
            </a:r>
            <a:r>
              <a:rPr lang="en-US" sz="3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ru-RU" b="1">
                <a:solidFill>
                  <a:schemeClr val="accent1"/>
                </a:solidFill>
              </a:rPr>
              <a:t>украшают одежду, создавая модный и стильный образ</a:t>
            </a:r>
            <a:r>
              <a:rPr lang="ru-RU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79892" name="Rectangle 20"/>
          <p:cNvSpPr>
            <a:spLocks noChangeArrowheads="1"/>
          </p:cNvSpPr>
          <p:nvPr/>
        </p:nvSpPr>
        <p:spPr bwMode="auto">
          <a:xfrm>
            <a:off x="4606925" y="1196975"/>
            <a:ext cx="45370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defRPr/>
            </a:pPr>
            <a:r>
              <a:rPr lang="ru-RU" sz="32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Утепление изделий</a:t>
            </a:r>
            <a:endParaRPr lang="en-US" sz="3200" b="1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lnSpc>
                <a:spcPct val="60000"/>
              </a:lnSpc>
              <a:defRPr/>
            </a:pPr>
            <a:r>
              <a:rPr lang="ru-RU" b="1">
                <a:solidFill>
                  <a:schemeClr val="accent1"/>
                </a:solidFill>
              </a:rPr>
              <a:t>защищают от холода и ветра </a:t>
            </a:r>
            <a:r>
              <a:rPr lang="ru-RU" sz="32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ru-RU" sz="2400" b="1">
              <a:solidFill>
                <a:schemeClr val="accent1"/>
              </a:solidFill>
              <a:latin typeface="Arial" charset="0"/>
            </a:endParaRPr>
          </a:p>
        </p:txBody>
      </p:sp>
      <p:pic>
        <p:nvPicPr>
          <p:cNvPr id="79895" name="Picture 23" descr="Фасоны воротников"/>
          <p:cNvPicPr>
            <a:picLocks noChangeAspect="1" noChangeArrowheads="1"/>
          </p:cNvPicPr>
          <p:nvPr/>
        </p:nvPicPr>
        <p:blipFill>
          <a:blip r:embed="rId2" r:link="rId3" cstate="print">
            <a:lum bright="-6000"/>
          </a:blip>
          <a:srcRect l="30476" t="49129" r="45177"/>
          <a:stretch>
            <a:fillRect/>
          </a:stretch>
        </p:blipFill>
        <p:spPr bwMode="auto">
          <a:xfrm>
            <a:off x="2771775" y="2276475"/>
            <a:ext cx="2036763" cy="2447925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9896" name="Picture 24" descr="Фасоны воротников"/>
          <p:cNvPicPr>
            <a:picLocks noChangeAspect="1" noChangeArrowheads="1"/>
          </p:cNvPicPr>
          <p:nvPr/>
        </p:nvPicPr>
        <p:blipFill>
          <a:blip r:embed="rId2" r:link="rId3" cstate="print">
            <a:lum bright="-6000" contrast="6000"/>
          </a:blip>
          <a:srcRect l="54790" t="49129" r="21982"/>
          <a:stretch>
            <a:fillRect/>
          </a:stretch>
        </p:blipFill>
        <p:spPr bwMode="auto">
          <a:xfrm>
            <a:off x="179388" y="2276475"/>
            <a:ext cx="2016125" cy="24479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9894" name="Picture 22" descr="Фасоны воротников"/>
          <p:cNvPicPr>
            <a:picLocks noChangeAspect="1" noChangeArrowheads="1"/>
          </p:cNvPicPr>
          <p:nvPr/>
        </p:nvPicPr>
        <p:blipFill>
          <a:blip r:embed="rId2" r:link="rId3" cstate="print"/>
          <a:srcRect t="49129" r="72630"/>
          <a:stretch>
            <a:fillRect/>
          </a:stretch>
        </p:blipFill>
        <p:spPr bwMode="auto">
          <a:xfrm>
            <a:off x="1403350" y="4292600"/>
            <a:ext cx="2200275" cy="234950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9897" name="Picture 25" descr="http://www.we-dwoje.pl/files/Image/galerie/24638/galeria_we_dwoje_27.jpg"/>
          <p:cNvPicPr>
            <a:picLocks noChangeAspect="1" noChangeArrowheads="1"/>
          </p:cNvPicPr>
          <p:nvPr/>
        </p:nvPicPr>
        <p:blipFill>
          <a:blip r:embed="rId4" r:link="rId5" cstate="print"/>
          <a:srcRect l="3438" r="1645"/>
          <a:stretch>
            <a:fillRect/>
          </a:stretch>
        </p:blipFill>
        <p:spPr bwMode="auto">
          <a:xfrm>
            <a:off x="5076825" y="1989138"/>
            <a:ext cx="2016125" cy="2159000"/>
          </a:xfrm>
          <a:prstGeom prst="rect">
            <a:avLst/>
          </a:prstGeom>
          <a:noFill/>
          <a:ln w="9525">
            <a:solidFill>
              <a:srgbClr val="666699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9901" name="Picture 29" descr="Мужские зимние куртки 2011-2012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 cstate="print"/>
          <a:srcRect t="8000" r="68898" b="12000"/>
          <a:stretch>
            <a:fillRect/>
          </a:stretch>
        </p:blipFill>
        <p:spPr bwMode="auto">
          <a:xfrm>
            <a:off x="5292725" y="3860800"/>
            <a:ext cx="1674813" cy="2790825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9902" name="Picture 30"/>
          <p:cNvPicPr>
            <a:picLocks noChangeAspect="1" noChangeArrowheads="1"/>
          </p:cNvPicPr>
          <p:nvPr/>
        </p:nvPicPr>
        <p:blipFill>
          <a:blip r:embed="rId9" cstate="print"/>
          <a:srcRect l="3456" r="2458"/>
          <a:stretch>
            <a:fillRect/>
          </a:stretch>
        </p:blipFill>
        <p:spPr bwMode="auto">
          <a:xfrm>
            <a:off x="7164388" y="1989138"/>
            <a:ext cx="1808162" cy="2303462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9900" name="Picture 28" descr="1287058615__6223834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 l="6587" r="4054" b="8798"/>
          <a:stretch>
            <a:fillRect/>
          </a:stretch>
        </p:blipFill>
        <p:spPr bwMode="auto">
          <a:xfrm>
            <a:off x="7164388" y="3933825"/>
            <a:ext cx="1720850" cy="2698750"/>
          </a:xfrm>
          <a:prstGeom prst="rect">
            <a:avLst/>
          </a:prstGeom>
          <a:noFill/>
          <a:ln w="9525">
            <a:solidFill>
              <a:srgbClr val="6666FF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79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79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79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1000"/>
                                        <p:tgtEl>
                                          <p:spTgt spid="79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1000"/>
                                        <p:tgtEl>
                                          <p:spTgt spid="79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1000"/>
                                        <p:tgtEl>
                                          <p:spTgt spid="79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1000"/>
                                        <p:tgtEl>
                                          <p:spTgt spid="79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7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91" grpId="0" build="allAtOnce"/>
      <p:bldP spid="798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258888" y="260350"/>
            <a:ext cx="7216775" cy="100806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Классификация воротников</a:t>
            </a:r>
          </a:p>
        </p:txBody>
      </p:sp>
      <p:graphicFrame>
        <p:nvGraphicFramePr>
          <p:cNvPr id="77841" name="Diagram 17"/>
          <p:cNvGraphicFramePr>
            <a:graphicFrameLocks/>
          </p:cNvGraphicFramePr>
          <p:nvPr>
            <p:ph idx="4294967295"/>
          </p:nvPr>
        </p:nvGraphicFramePr>
        <p:xfrm>
          <a:off x="250825" y="1557338"/>
          <a:ext cx="9144000" cy="5040312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sp>
        <p:nvSpPr>
          <p:cNvPr id="1042" name="Line 40"/>
          <p:cNvSpPr>
            <a:spLocks noChangeShapeType="1"/>
          </p:cNvSpPr>
          <p:nvPr/>
        </p:nvSpPr>
        <p:spPr bwMode="auto">
          <a:xfrm flipV="1">
            <a:off x="4787900" y="2852738"/>
            <a:ext cx="0" cy="5762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43" name="Line 42"/>
          <p:cNvSpPr>
            <a:spLocks noChangeShapeType="1"/>
          </p:cNvSpPr>
          <p:nvPr/>
        </p:nvSpPr>
        <p:spPr bwMode="auto">
          <a:xfrm flipV="1">
            <a:off x="6011863" y="3141663"/>
            <a:ext cx="647700" cy="50323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44" name="Line 44"/>
          <p:cNvSpPr>
            <a:spLocks noChangeShapeType="1"/>
          </p:cNvSpPr>
          <p:nvPr/>
        </p:nvSpPr>
        <p:spPr bwMode="auto">
          <a:xfrm>
            <a:off x="6011863" y="4365625"/>
            <a:ext cx="647700" cy="719138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45" name="Line 46"/>
          <p:cNvSpPr>
            <a:spLocks noChangeShapeType="1"/>
          </p:cNvSpPr>
          <p:nvPr/>
        </p:nvSpPr>
        <p:spPr bwMode="auto">
          <a:xfrm>
            <a:off x="4787900" y="4652963"/>
            <a:ext cx="0" cy="6477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46" name="Line 57"/>
          <p:cNvSpPr>
            <a:spLocks noChangeShapeType="1"/>
          </p:cNvSpPr>
          <p:nvPr/>
        </p:nvSpPr>
        <p:spPr bwMode="auto">
          <a:xfrm flipH="1">
            <a:off x="2987675" y="4437063"/>
            <a:ext cx="720725" cy="57626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47" name="Line 58"/>
          <p:cNvSpPr>
            <a:spLocks noChangeShapeType="1"/>
          </p:cNvSpPr>
          <p:nvPr/>
        </p:nvSpPr>
        <p:spPr bwMode="auto">
          <a:xfrm flipH="1" flipV="1">
            <a:off x="2987675" y="3141663"/>
            <a:ext cx="720725" cy="5746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7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778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1116013" y="5876925"/>
            <a:ext cx="3562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FF6600"/>
                </a:solidFill>
                <a:latin typeface="Arial" charset="0"/>
              </a:rPr>
              <a:t>Плотно прилегающие </a:t>
            </a:r>
          </a:p>
          <a:p>
            <a:pPr algn="ctr"/>
            <a:r>
              <a:rPr lang="ru-RU" sz="2400" b="1">
                <a:solidFill>
                  <a:srgbClr val="FF6600"/>
                </a:solidFill>
                <a:latin typeface="Arial" charset="0"/>
              </a:rPr>
              <a:t>к шее</a:t>
            </a:r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971550" y="188913"/>
            <a:ext cx="8172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40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1.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sz="4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 степени прилегания к шее</a:t>
            </a:r>
            <a:endParaRPr lang="ru-RU" sz="400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rbel" pitchFamily="34" charset="0"/>
            </a:endParaRPr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5580063" y="594995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FF6600"/>
                </a:solidFill>
                <a:latin typeface="Arial" charset="0"/>
              </a:rPr>
              <a:t>Отстающие от шеи</a:t>
            </a:r>
          </a:p>
        </p:txBody>
      </p:sp>
      <p:pic>
        <p:nvPicPr>
          <p:cNvPr id="94218" name="Picture 10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</a:blip>
          <a:srcRect/>
          <a:stretch>
            <a:fillRect/>
          </a:stretch>
        </p:blipFill>
        <p:spPr bwMode="auto">
          <a:xfrm>
            <a:off x="1476375" y="1052513"/>
            <a:ext cx="3048000" cy="491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20" name="Picture 12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5292725" y="1052513"/>
            <a:ext cx="3363913" cy="497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4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4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4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4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900113" y="0"/>
            <a:ext cx="8243887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1.</a:t>
            </a:r>
            <a: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b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Прилегание к шее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idx="4294967295"/>
          </p:nvPr>
        </p:nvSpPr>
        <p:spPr>
          <a:xfrm>
            <a:off x="900113" y="2349500"/>
            <a:ext cx="4240212" cy="137001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000" b="1" smtClean="0">
                <a:solidFill>
                  <a:srgbClr val="FF6600"/>
                </a:solidFill>
                <a:latin typeface="Arial" charset="0"/>
              </a:rPr>
              <a:t>Плотно прилегающие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000" b="1" smtClean="0">
                <a:solidFill>
                  <a:srgbClr val="FF6600"/>
                </a:solidFill>
                <a:latin typeface="Arial" charset="0"/>
              </a:rPr>
              <a:t> к шее</a:t>
            </a:r>
          </a:p>
          <a:p>
            <a:pPr eaLnBrk="1" hangingPunct="1"/>
            <a:endParaRPr lang="ru-RU" sz="4000" smtClean="0">
              <a:latin typeface="Corbel" pitchFamily="34" charset="0"/>
            </a:endParaRP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 flipH="1">
            <a:off x="3132138" y="836613"/>
            <a:ext cx="1152525" cy="1728787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5724525" y="836613"/>
            <a:ext cx="1584325" cy="1655762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5580063" y="2420938"/>
            <a:ext cx="3241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4000" b="1">
                <a:solidFill>
                  <a:srgbClr val="FF6600"/>
                </a:solidFill>
                <a:latin typeface="Arial" charset="0"/>
              </a:rPr>
              <a:t>Отстающие 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4000" b="1">
                <a:solidFill>
                  <a:srgbClr val="FF6600"/>
                </a:solidFill>
                <a:latin typeface="Arial" charset="0"/>
              </a:rPr>
              <a:t>от шеи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187450" y="188913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b="1" smtClean="0">
                <a:solidFill>
                  <a:srgbClr val="33CC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2.</a:t>
            </a:r>
            <a:r>
              <a:rPr lang="ru-RU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sz="40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 способу соединения </a:t>
            </a:r>
            <a:br>
              <a:rPr lang="ru-RU" sz="40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40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 горловиной</a:t>
            </a:r>
          </a:p>
        </p:txBody>
      </p:sp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5591" r="13867" b="5348"/>
          <a:stretch>
            <a:fillRect/>
          </a:stretch>
        </p:blipFill>
        <p:spPr bwMode="auto">
          <a:xfrm>
            <a:off x="1042988" y="2133600"/>
            <a:ext cx="2590800" cy="3455988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611188" y="5661025"/>
            <a:ext cx="349091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400" b="1">
                <a:solidFill>
                  <a:srgbClr val="0000FF"/>
                </a:solidFill>
                <a:latin typeface="Arial" charset="0"/>
              </a:rPr>
              <a:t>Втачные</a:t>
            </a:r>
            <a:r>
              <a:rPr lang="ru-RU" sz="2000" b="1">
                <a:solidFill>
                  <a:srgbClr val="0000FF"/>
                </a:solidFill>
                <a:latin typeface="Arial" charset="0"/>
              </a:rPr>
              <a:t> 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000" b="1">
                <a:latin typeface="Arial" charset="0"/>
              </a:rPr>
              <a:t>(втачиваются в горловину изделия) </a:t>
            </a: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5940425" y="5589588"/>
            <a:ext cx="349091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400" b="1">
                <a:solidFill>
                  <a:srgbClr val="0000FF"/>
                </a:solidFill>
                <a:latin typeface="Arial" charset="0"/>
              </a:rPr>
              <a:t>Съёмные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000" b="1">
                <a:latin typeface="Arial" charset="0"/>
              </a:rPr>
              <a:t>(обрабатываются отдельно от изделия) </a:t>
            </a:r>
          </a:p>
        </p:txBody>
      </p:sp>
      <p:pic>
        <p:nvPicPr>
          <p:cNvPr id="96265" name="Picture 9" descr="Картинка 16 из 121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7030" r="17973" b="50874"/>
          <a:stretch>
            <a:fillRect/>
          </a:stretch>
        </p:blipFill>
        <p:spPr bwMode="auto">
          <a:xfrm>
            <a:off x="3779838" y="1412875"/>
            <a:ext cx="2535237" cy="2879725"/>
          </a:xfrm>
          <a:prstGeom prst="rect">
            <a:avLst/>
          </a:prstGeom>
          <a:solidFill>
            <a:schemeClr val="folHlink"/>
          </a:solidFill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96259" name="Rectangle 3"/>
          <p:cNvSpPr>
            <a:spLocks noGrp="1"/>
          </p:cNvSpPr>
          <p:nvPr>
            <p:ph type="body" idx="4294967295"/>
          </p:nvPr>
        </p:nvSpPr>
        <p:spPr>
          <a:xfrm>
            <a:off x="2987675" y="4149725"/>
            <a:ext cx="3887788" cy="1290638"/>
          </a:xfrm>
        </p:spPr>
        <p:txBody>
          <a:bodyPr/>
          <a:lstStyle/>
          <a:p>
            <a:pPr eaLnBrk="1" hangingPunct="1">
              <a:lnSpc>
                <a:spcPct val="60000"/>
              </a:lnSpc>
              <a:buFont typeface="Wingdings 2" pitchFamily="18" charset="2"/>
              <a:buNone/>
            </a:pPr>
            <a:endParaRPr lang="ru-RU" sz="900" b="1" smtClean="0">
              <a:latin typeface="Arial" charset="0"/>
            </a:endParaRPr>
          </a:p>
          <a:p>
            <a:pPr algn="ctr" eaLnBrk="1" hangingPunct="1">
              <a:lnSpc>
                <a:spcPct val="70000"/>
              </a:lnSpc>
              <a:buFont typeface="Wingdings 2" pitchFamily="18" charset="2"/>
              <a:buNone/>
            </a:pPr>
            <a:r>
              <a:rPr lang="ru-RU" sz="2400" b="1" smtClean="0">
                <a:solidFill>
                  <a:srgbClr val="0000FF"/>
                </a:solidFill>
                <a:latin typeface="Arial" charset="0"/>
              </a:rPr>
              <a:t>Цельнокроеные</a:t>
            </a:r>
            <a:r>
              <a:rPr lang="ru-RU" sz="2400" b="1" smtClean="0">
                <a:latin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smtClean="0">
                <a:latin typeface="Arial" charset="0"/>
              </a:rPr>
              <a:t>(выкраиваются вместе 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smtClean="0">
                <a:latin typeface="Arial" charset="0"/>
              </a:rPr>
              <a:t>с основными деталями)</a:t>
            </a:r>
          </a:p>
        </p:txBody>
      </p:sp>
      <p:pic>
        <p:nvPicPr>
          <p:cNvPr id="96266" name="Picture 10" descr="http://www.stranamam.ru/data/cache/2012feb/02/48/3623365_88797nothumb500.jpg"/>
          <p:cNvPicPr>
            <a:picLocks noChangeAspect="1" noChangeArrowheads="1"/>
          </p:cNvPicPr>
          <p:nvPr/>
        </p:nvPicPr>
        <p:blipFill>
          <a:blip r:embed="rId5" r:link="rId6" cstate="print">
            <a:lum bright="6000" contrast="6000"/>
          </a:blip>
          <a:srcRect r="589"/>
          <a:stretch>
            <a:fillRect/>
          </a:stretch>
        </p:blipFill>
        <p:spPr bwMode="auto">
          <a:xfrm>
            <a:off x="6588125" y="2349500"/>
            <a:ext cx="237648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6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6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sz="4000" b="1" smtClean="0">
                <a:solidFill>
                  <a:srgbClr val="33CC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2.</a:t>
            </a:r>
            <a:r>
              <a:rPr lang="ru-RU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</a:t>
            </a:r>
            <a:r>
              <a:rPr lang="ru-RU" sz="40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Соединение </a:t>
            </a:r>
            <a:br>
              <a:rPr lang="ru-RU" sz="40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40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 горловиной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4294967295"/>
          </p:nvPr>
        </p:nvSpPr>
        <p:spPr>
          <a:xfrm>
            <a:off x="1116013" y="3213100"/>
            <a:ext cx="2554287" cy="6953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000" b="1" smtClean="0">
                <a:solidFill>
                  <a:srgbClr val="0000FF"/>
                </a:solidFill>
                <a:latin typeface="Arial" charset="0"/>
              </a:rPr>
              <a:t>Втачные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059113" y="4076700"/>
            <a:ext cx="426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00FF"/>
                </a:solidFill>
                <a:latin typeface="Arial" charset="0"/>
              </a:rPr>
              <a:t>Цельнокроеные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6011863" y="2997200"/>
            <a:ext cx="28082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4000" b="1">
                <a:solidFill>
                  <a:srgbClr val="0000FF"/>
                </a:solidFill>
                <a:latin typeface="Arial" charset="0"/>
              </a:rPr>
              <a:t>Съёмные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H="1">
            <a:off x="2339975" y="1412875"/>
            <a:ext cx="1727200" cy="194468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5148263" y="1557338"/>
            <a:ext cx="0" cy="26638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6516688" y="1484313"/>
            <a:ext cx="863600" cy="151288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6" name="Picture 4"/>
          <p:cNvPicPr>
            <a:picLocks noChangeAspect="1" noChangeArrowheads="1"/>
          </p:cNvPicPr>
          <p:nvPr/>
        </p:nvPicPr>
        <p:blipFill>
          <a:blip r:embed="rId2" cstate="print"/>
          <a:srcRect l="5278"/>
          <a:stretch>
            <a:fillRect/>
          </a:stretch>
        </p:blipFill>
        <p:spPr bwMode="auto">
          <a:xfrm>
            <a:off x="4284663" y="2420938"/>
            <a:ext cx="2592387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7" name="Picture 2"/>
          <p:cNvPicPr>
            <a:picLocks noChangeAspect="1" noChangeArrowheads="1"/>
          </p:cNvPicPr>
          <p:nvPr/>
        </p:nvPicPr>
        <p:blipFill>
          <a:blip r:embed="rId3" cstate="print"/>
          <a:srcRect l="2504" t="6676" r="6151"/>
          <a:stretch>
            <a:fillRect/>
          </a:stretch>
        </p:blipFill>
        <p:spPr bwMode="auto">
          <a:xfrm>
            <a:off x="6300788" y="4005263"/>
            <a:ext cx="26638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5" name="Picture 3"/>
          <p:cNvPicPr>
            <a:picLocks noChangeAspect="1" noChangeArrowheads="1"/>
          </p:cNvPicPr>
          <p:nvPr/>
        </p:nvPicPr>
        <p:blipFill>
          <a:blip r:embed="rId4" cstate="print"/>
          <a:srcRect l="2377" r="6201" b="10413"/>
          <a:stretch>
            <a:fillRect/>
          </a:stretch>
        </p:blipFill>
        <p:spPr bwMode="auto">
          <a:xfrm>
            <a:off x="5940425" y="908050"/>
            <a:ext cx="28082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042988" y="-171450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44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3.</a:t>
            </a:r>
            <a:r>
              <a:rPr lang="ru-RU" sz="4400" b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ru-RU" sz="44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По форме</a:t>
            </a:r>
            <a:r>
              <a:rPr lang="ru-RU" sz="4400" b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</a:p>
        </p:txBody>
      </p:sp>
      <p:sp>
        <p:nvSpPr>
          <p:cNvPr id="97283" name="Rectangle 3"/>
          <p:cNvSpPr>
            <a:spLocks noGrp="1"/>
          </p:cNvSpPr>
          <p:nvPr>
            <p:ph type="body" idx="4294967295"/>
          </p:nvPr>
        </p:nvSpPr>
        <p:spPr>
          <a:xfrm>
            <a:off x="3851275" y="5661025"/>
            <a:ext cx="3097213" cy="7207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4000" b="1" smtClean="0">
                <a:solidFill>
                  <a:srgbClr val="FF0066"/>
                </a:solidFill>
                <a:latin typeface="Arial" charset="0"/>
              </a:rPr>
              <a:t>Отложные</a:t>
            </a:r>
            <a:r>
              <a:rPr lang="ru-RU" b="1" smtClean="0">
                <a:solidFill>
                  <a:srgbClr val="FF0066"/>
                </a:solidFill>
                <a:latin typeface="Arial" charset="0"/>
              </a:rPr>
              <a:t> </a:t>
            </a:r>
          </a:p>
        </p:txBody>
      </p:sp>
      <p:pic>
        <p:nvPicPr>
          <p:cNvPr id="97288" name="Picture 8" descr="http://s002.radikal.ru/i198/1202/6e/10f4f1ddd98b.png"/>
          <p:cNvPicPr>
            <a:picLocks noChangeAspect="1" noChangeArrowheads="1"/>
          </p:cNvPicPr>
          <p:nvPr/>
        </p:nvPicPr>
        <p:blipFill>
          <a:blip r:embed="rId5" r:link="rId6" cstate="print"/>
          <a:srcRect l="8490" t="10567" r="6555" b="30467"/>
          <a:stretch>
            <a:fillRect/>
          </a:stretch>
        </p:blipFill>
        <p:spPr bwMode="auto">
          <a:xfrm rot="349997">
            <a:off x="2051050" y="981075"/>
            <a:ext cx="2160588" cy="2808288"/>
          </a:xfrm>
          <a:prstGeom prst="rect">
            <a:avLst/>
          </a:prstGeom>
          <a:noFill/>
          <a:ln w="9525">
            <a:solidFill>
              <a:srgbClr val="666699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7289" name="Picture 9" descr="http://s018.radikal.ru/i525/1202/c0/780b9fa528f4.jpg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 rot="-515987">
            <a:off x="1258888" y="3357563"/>
            <a:ext cx="2151062" cy="3225800"/>
          </a:xfrm>
          <a:prstGeom prst="rect">
            <a:avLst/>
          </a:prstGeom>
          <a:noFill/>
          <a:ln w="9525">
            <a:solidFill>
              <a:srgbClr val="FF9999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3_Солнцестояние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4859793</TotalTime>
  <Words>497</Words>
  <Application>Microsoft Office PowerPoint</Application>
  <PresentationFormat>Экран (4:3)</PresentationFormat>
  <Paragraphs>147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6" baseType="lpstr">
      <vt:lpstr>Arial Black</vt:lpstr>
      <vt:lpstr>Arial</vt:lpstr>
      <vt:lpstr>Corbel</vt:lpstr>
      <vt:lpstr>Wingdings 2</vt:lpstr>
      <vt:lpstr>Verdana</vt:lpstr>
      <vt:lpstr>Calibri</vt:lpstr>
      <vt:lpstr>Gill Sans MT</vt:lpstr>
      <vt:lpstr>Georgia</vt:lpstr>
      <vt:lpstr>Wingdings</vt:lpstr>
      <vt:lpstr>Оформление по умолчанию</vt:lpstr>
      <vt:lpstr>3_Солнцестояние</vt:lpstr>
      <vt:lpstr>Воротники</vt:lpstr>
      <vt:lpstr>Воротник – это деталь одежды, которой оформляется срез  горловины</vt:lpstr>
      <vt:lpstr>Назначение воротников</vt:lpstr>
      <vt:lpstr>Классификация воротников</vt:lpstr>
      <vt:lpstr>Слайд 5</vt:lpstr>
      <vt:lpstr> 1. Прилегание к шее</vt:lpstr>
      <vt:lpstr>2. По способу соединения  с горловиной</vt:lpstr>
      <vt:lpstr>2.  Соединение  с горловиной</vt:lpstr>
      <vt:lpstr>3. По форме </vt:lpstr>
      <vt:lpstr>3. По форме</vt:lpstr>
      <vt:lpstr>3. По форме</vt:lpstr>
      <vt:lpstr>3. По форме</vt:lpstr>
      <vt:lpstr>3. По форме</vt:lpstr>
      <vt:lpstr>3. По форме воротники бывают:</vt:lpstr>
      <vt:lpstr>4. По форме среза отлёта</vt:lpstr>
      <vt:lpstr>4. По форме среза отлёта</vt:lpstr>
      <vt:lpstr> 5. По размеру (величине)</vt:lpstr>
      <vt:lpstr>5. По размеру (величине)</vt:lpstr>
      <vt:lpstr>Слайд 19</vt:lpstr>
      <vt:lpstr>Вопросы на закрепление:</vt:lpstr>
      <vt:lpstr>Слайд 21</vt:lpstr>
      <vt:lpstr>Наименование срезов воротника </vt:lpstr>
      <vt:lpstr>Технологическая последовательность обработки воротника</vt:lpstr>
      <vt:lpstr>Карточка – самоконтроля 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Воротники. Обработка воротников</dc:title>
  <dc:creator>Марина</dc:creator>
  <cp:lastModifiedBy>Марина </cp:lastModifiedBy>
  <cp:revision>228</cp:revision>
  <dcterms:created xsi:type="dcterms:W3CDTF">2008-11-18T14:30:44Z</dcterms:created>
  <dcterms:modified xsi:type="dcterms:W3CDTF">2016-01-27T17:10:51Z</dcterms:modified>
</cp:coreProperties>
</file>